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cholesterol: what each number on a lipid panel means, why your goal depends on your overall risk, what raises and lowers cholesterol, and how the medicines work. Everything comes from public-health sources named on each slide.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on the slide. Most people have heard their total cholesterol number, but the panel has several numbers, and they mean different things. High cholesterol usually causes no symptoms, so the test is the only way to know.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body needs some cholesterol. But high LDL can build up as plaque in the arteries, and untreated, that can lead to a heart attack or stroke. It usually causes no symptoms, so most people find out from a routine blood test. This diagram is an illustration, not measured data.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three numbers. Total cholesterol is everything together; for adults, below 200 is healthy. LDL is the main source of buildup and blockages; below 100 is healthy for most adults. HDL carries cholesterol to the liver to be removed; 60 or more is best, and below 40 in men or 50 in women is considered low.</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more. Non-HDL is total minus HDL, and it gives a better picture of all the bad types together; below 130 is the goal. Triglycerides are another type of fat in the blood, measured in the same test; a normal level is below 150.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part most people never hear. LDL goals are set by risk: 100 or below at low or borderline risk, 70 or below at high risk or with heart disease, and 55 or below for people with heart disease at very high risk. Your provider may estimate your risk with a tool called PREVENT, which looks at your age, health history and family history.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often to test. Children once at 9 to 11, then every five years. Younger adults every five years. Men 45 to 65 and women 55 to 65, every one to two years. Over 65, every year. You may be asked to fast for 8 to 12 hours. Lp(a) is not part of a routine panel; ask about it if stroke or early heart disease runs in your family.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raises cholesterol. Habits: saturated fat, smoking, which lowers HDL, and too much alcohol. Things you inherit: family members have similar levels, and Asian Americans, including people of Indian descent, are more likely to have high LDL. After menopause, LDL usually rises. And conditions such as diabetes, kidney disease, an underactive thyroid or PCOS, and some medicines such as steroids.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numbers you can act on. Losing only 3 to 5 percent of your weight can lower LDL and raise HDL. Sleeping 7 to 9 hours lowers the risk of high LDL. And no more than 10 percent of daily calories should come from saturated fat. The TLC and DASH eating plans, and regular physical activity, also help.</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Statins reduce the cholesterol the liver makes, and they lower the risk of heart attack and stroke in people with high LDL. Actual liver damage is extremely rare, and muscle damage is a rare side effect. They are not taken in pregnancy or breastfeeding. Ezetimibe or bempedoic acid may be used if statins cause side effects or are not enough.</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Bile acid sequestrants may be used if statins cannot be taken or are not enough, and PCSK9 inhibitors are injected under the skin. Whatever medicine is prescribed, healthy habits continue alongside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formulary lists red yeast rice, plant phytosterols and guggul under Cholesterol, and a leaflet lists high cholesterol among conditions lumbrokinase is highly effective for. Red yeast rice can contain monacolin K, identical to the statin lovastatin, at an unknown dose, with the same side effects and interactions, and some products contain a kidney toxin. ProperHealth has not assessed phytosterols or guggul, and found no NIH or FDA evaluation of lumbrokinase for cholesterol.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argued that total cholesterol was crude and the parts mattered more; current guidance reports them separately and uses non-HDL. Current sources are more cautious about HDL than he was. He also criticized statins and wrote that higher cholesterol protects older people; the sources used here do not support either view, and statins lower the risk of heart attack and stroke.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Stress the statin item: severe muscle pain with dark urine needs a call to the prescriber now.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Find your last panel. Ask for your overall risk. Bring every supplement, red yeast rice especially. Change one habit. And keep taking a prescribed statin; never stop on your own.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Clinic documents are private scans. The warning signs also cite: MedlinePlus — Heart Attack; NHLBI — Stroke - Symptoms; MedlinePlus — Atorvastatin: MedlinePlus Drug Information; NHLBI — Peripheral Artery Disease - Symptoms; MedlinePlus — Peripheral artery disease - legs.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CHOLESTEROL</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Cholesterol: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Reading your lipid panel, risk-based goals, and what lowers cholesterol</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Blood Cholesterol — Symptoms</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You have a cholesterol result. Do you know which number matters?</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High cholesterol rarely causes symptoms, so the lipid panel is how you find out. Here is what each number means, why your LDL goal depends on your overall risk, what raises and lowers cholesterol, and how the medicines work.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What Is Blood Cholesterol?; NHLBI, Blood Cholesterol — Symptoms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High cholesterol is usually silent</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Your body needs some</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Cholesterol is needed for good health, in the right amounts.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LDL builds up as plaque</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High LDL can build up in the arteries.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Usually no symptoms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Most people find out from a routine blood test.</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Heart attack or stroke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Untreated, high cholesterol can lead to both.</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routine blood test is how you find out.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Diagnosis; NHLBI, What Is Blood Cholesterol?; MedlinePlus, Cholesterol Levels: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Total, LDL and HDL: what they mean</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292234"/>
                <a:gridCol w="4401090"/>
                <a:gridCol w="4401090"/>
              </a:tblGrid>
              <a:tr h="640080">
                <a:tc>
                  <a:txBody>
                    <a:bodyPr/>
                    <a:lstStyle/>
                    <a:p>
                      <a:pPr algn="l"/>
                      <a:r>
                        <a:rPr sz="1400" b="1" i="0">
                          <a:solidFill>
                            <a:srgbClr val="46524F"/>
                          </a:solidFill>
                          <a:latin typeface="Segoe UI"/>
                        </a:rPr>
                        <a:t>Number</a:t>
                      </a:r>
                    </a:p>
                  </a:txBody>
                  <a:tcPr marL="128016" marR="128016" anchor="ctr">
                    <a:solidFill>
                      <a:srgbClr val="EFECE4"/>
                    </a:solidFill>
                  </a:tcPr>
                </a:tc>
                <a:tc>
                  <a:txBody>
                    <a:bodyPr/>
                    <a:lstStyle/>
                    <a:p>
                      <a:pPr algn="l"/>
                      <a:r>
                        <a:rPr sz="1400" b="1" i="0">
                          <a:solidFill>
                            <a:srgbClr val="46524F"/>
                          </a:solidFill>
                          <a:latin typeface="Segoe UI"/>
                        </a:rPr>
                        <a:t>What it is</a:t>
                      </a:r>
                    </a:p>
                  </a:txBody>
                  <a:tcPr marL="128016" marR="128016" anchor="ctr">
                    <a:solidFill>
                      <a:srgbClr val="EFECE4"/>
                    </a:solidFill>
                  </a:tcPr>
                </a:tc>
                <a:tc>
                  <a:txBody>
                    <a:bodyPr/>
                    <a:lstStyle/>
                    <a:p>
                      <a:pPr algn="l"/>
                      <a:r>
                        <a:rPr sz="1400" b="1" i="0">
                          <a:solidFill>
                            <a:srgbClr val="46524F"/>
                          </a:solidFill>
                          <a:latin typeface="Segoe UI"/>
                        </a:rPr>
                        <a:t>Healthy level for adults (mg/dL)</a:t>
                      </a:r>
                    </a:p>
                  </a:txBody>
                  <a:tcPr marL="128016" marR="128016" anchor="ctr">
                    <a:solidFill>
                      <a:srgbClr val="EFECE4"/>
                    </a:solidFill>
                  </a:tcPr>
                </a:tc>
              </a:tr>
              <a:tr h="640080">
                <a:tc>
                  <a:txBody>
                    <a:bodyPr/>
                    <a:lstStyle/>
                    <a:p>
                      <a:pPr algn="l"/>
                      <a:r>
                        <a:rPr sz="1900" b="1" i="0">
                          <a:solidFill>
                            <a:srgbClr val="15201E"/>
                          </a:solidFill>
                          <a:latin typeface="Segoe UI"/>
                        </a:rPr>
                        <a:t>Total cholesterol</a:t>
                      </a:r>
                    </a:p>
                  </a:txBody>
                  <a:tcPr marL="128016" marR="128016" anchor="ctr">
                    <a:solidFill>
                      <a:srgbClr val="FFFFFF"/>
                    </a:solidFill>
                  </a:tcPr>
                </a:tc>
                <a:tc>
                  <a:txBody>
                    <a:bodyPr/>
                    <a:lstStyle/>
                    <a:p>
                      <a:pPr algn="l"/>
                      <a:r>
                        <a:rPr sz="1900" b="0" i="0">
                          <a:solidFill>
                            <a:srgbClr val="15201E"/>
                          </a:solidFill>
                          <a:latin typeface="Segoe UI"/>
                        </a:rPr>
                        <a:t>All the cholesterol in your blood, LDL and HDL included.</a:t>
                      </a:r>
                    </a:p>
                  </a:txBody>
                  <a:tcPr marL="128016" marR="128016" anchor="ctr">
                    <a:solidFill>
                      <a:srgbClr val="FFFFFF"/>
                    </a:solidFill>
                  </a:tcPr>
                </a:tc>
                <a:tc>
                  <a:txBody>
                    <a:bodyPr/>
                    <a:lstStyle/>
                    <a:p>
                      <a:pPr algn="l"/>
                      <a:r>
                        <a:rPr sz="1900" b="0" i="0">
                          <a:solidFill>
                            <a:srgbClr val="15201E"/>
                          </a:solidFill>
                          <a:latin typeface="Segoe UI"/>
                        </a:rPr>
                        <a:t>Below 200</a:t>
                      </a:r>
                    </a:p>
                  </a:txBody>
                  <a:tcPr marL="128016" marR="128016" anchor="ctr">
                    <a:solidFill>
                      <a:srgbClr val="F6ECDB"/>
                    </a:solidFill>
                  </a:tcPr>
                </a:tc>
              </a:tr>
              <a:tr h="640080">
                <a:tc>
                  <a:txBody>
                    <a:bodyPr/>
                    <a:lstStyle/>
                    <a:p>
                      <a:pPr algn="l"/>
                      <a:r>
                        <a:rPr sz="1900" b="1" i="0">
                          <a:solidFill>
                            <a:srgbClr val="15201E"/>
                          </a:solidFill>
                          <a:latin typeface="Segoe UI"/>
                        </a:rPr>
                        <a:t>LDL ("bad")</a:t>
                      </a:r>
                    </a:p>
                  </a:txBody>
                  <a:tcPr marL="128016" marR="128016" anchor="ctr">
                    <a:solidFill>
                      <a:srgbClr val="FFFFFF"/>
                    </a:solidFill>
                  </a:tcPr>
                </a:tc>
                <a:tc>
                  <a:txBody>
                    <a:bodyPr/>
                    <a:lstStyle/>
                    <a:p>
                      <a:pPr algn="l"/>
                      <a:r>
                        <a:rPr sz="1900" b="0" i="0">
                          <a:solidFill>
                            <a:srgbClr val="15201E"/>
                          </a:solidFill>
                          <a:latin typeface="Segoe UI"/>
                        </a:rPr>
                        <a:t>The main source of buildup and blockages in the arteries.</a:t>
                      </a:r>
                    </a:p>
                  </a:txBody>
                  <a:tcPr marL="128016" marR="128016" anchor="ctr">
                    <a:solidFill>
                      <a:srgbClr val="FFFFFF"/>
                    </a:solidFill>
                  </a:tcPr>
                </a:tc>
                <a:tc>
                  <a:txBody>
                    <a:bodyPr/>
                    <a:lstStyle/>
                    <a:p>
                      <a:pPr algn="l"/>
                      <a:r>
                        <a:rPr sz="1900" b="0" i="0">
                          <a:solidFill>
                            <a:srgbClr val="15201E"/>
                          </a:solidFill>
                          <a:latin typeface="Segoe UI"/>
                        </a:rPr>
                        <a:t>Below 100</a:t>
                      </a:r>
                    </a:p>
                  </a:txBody>
                  <a:tcPr marL="128016" marR="128016" anchor="ctr">
                    <a:solidFill>
                      <a:srgbClr val="F6ECDB"/>
                    </a:solidFill>
                  </a:tcPr>
                </a:tc>
              </a:tr>
              <a:tr h="640080">
                <a:tc>
                  <a:txBody>
                    <a:bodyPr/>
                    <a:lstStyle/>
                    <a:p>
                      <a:pPr algn="l"/>
                      <a:r>
                        <a:rPr sz="1900" b="1" i="0">
                          <a:solidFill>
                            <a:srgbClr val="15201E"/>
                          </a:solidFill>
                          <a:latin typeface="Segoe UI"/>
                        </a:rPr>
                        <a:t>HDL ("good")</a:t>
                      </a:r>
                    </a:p>
                  </a:txBody>
                  <a:tcPr marL="128016" marR="128016" anchor="ctr">
                    <a:solidFill>
                      <a:srgbClr val="FFFFFF"/>
                    </a:solidFill>
                  </a:tcPr>
                </a:tc>
                <a:tc>
                  <a:txBody>
                    <a:bodyPr/>
                    <a:lstStyle/>
                    <a:p>
                      <a:pPr algn="l"/>
                      <a:r>
                        <a:rPr sz="1900" b="0" i="0">
                          <a:solidFill>
                            <a:srgbClr val="15201E"/>
                          </a:solidFill>
                          <a:latin typeface="Segoe UI"/>
                        </a:rPr>
                        <a:t>Carries cholesterol to the liver to be removed.</a:t>
                      </a:r>
                    </a:p>
                  </a:txBody>
                  <a:tcPr marL="128016" marR="128016" anchor="ctr">
                    <a:solidFill>
                      <a:srgbClr val="FFFFFF"/>
                    </a:solidFill>
                  </a:tcPr>
                </a:tc>
                <a:tc>
                  <a:txBody>
                    <a:bodyPr/>
                    <a:lstStyle/>
                    <a:p>
                      <a:pPr algn="l"/>
                      <a:r>
                        <a:rPr sz="1900" b="0" i="0">
                          <a:solidFill>
                            <a:srgbClr val="15201E"/>
                          </a:solidFill>
                          <a:latin typeface="Segoe UI"/>
                        </a:rPr>
                        <a:t>60 or more is best; below 40 (men) or 50 (women) is low</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LDL is the main source of buildup in arteries.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Diagnosis; MedlinePlus, Cholesterol Levels: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Non-HDL and triglycerides complete the picture</a:t>
            </a:r>
          </a:p>
        </p:txBody>
      </p:sp>
      <p:graphicFrame>
        <p:nvGraphicFramePr>
          <p:cNvPr id="8" name="Table 7"/>
          <p:cNvGraphicFramePr>
            <a:graphicFrameLocks noGrp="1"/>
          </p:cNvGraphicFramePr>
          <p:nvPr/>
        </p:nvGraphicFramePr>
        <p:xfrm>
          <a:off x="548640" y="1783080"/>
          <a:ext cx="11094415" cy="1920239"/>
        </p:xfrm>
        <a:graphic>
          <a:graphicData uri="http://schemas.openxmlformats.org/drawingml/2006/table">
            <a:tbl>
              <a:tblPr firstRow="1" bandRow="0">
                <a:tableStyleId>{5C22544A-7EE6-4342-B048-85BDC9FD1C3A}</a:tableStyleId>
              </a:tblPr>
              <a:tblGrid>
                <a:gridCol w="2137456"/>
                <a:gridCol w="4885614"/>
                <a:gridCol w="4071345"/>
              </a:tblGrid>
              <a:tr h="640079">
                <a:tc>
                  <a:txBody>
                    <a:bodyPr/>
                    <a:lstStyle/>
                    <a:p>
                      <a:pPr algn="l"/>
                      <a:r>
                        <a:rPr sz="1400" b="1" i="0">
                          <a:solidFill>
                            <a:srgbClr val="46524F"/>
                          </a:solidFill>
                          <a:latin typeface="Segoe UI"/>
                        </a:rPr>
                        <a:t>Number</a:t>
                      </a:r>
                    </a:p>
                  </a:txBody>
                  <a:tcPr marL="128016" marR="128016" anchor="ctr">
                    <a:solidFill>
                      <a:srgbClr val="EFECE4"/>
                    </a:solidFill>
                  </a:tcPr>
                </a:tc>
                <a:tc>
                  <a:txBody>
                    <a:bodyPr/>
                    <a:lstStyle/>
                    <a:p>
                      <a:pPr algn="l"/>
                      <a:r>
                        <a:rPr sz="1400" b="1" i="0">
                          <a:solidFill>
                            <a:srgbClr val="46524F"/>
                          </a:solidFill>
                          <a:latin typeface="Segoe UI"/>
                        </a:rPr>
                        <a:t>What it is</a:t>
                      </a:r>
                    </a:p>
                  </a:txBody>
                  <a:tcPr marL="128016" marR="128016" anchor="ctr">
                    <a:solidFill>
                      <a:srgbClr val="EFECE4"/>
                    </a:solidFill>
                  </a:tcPr>
                </a:tc>
                <a:tc>
                  <a:txBody>
                    <a:bodyPr/>
                    <a:lstStyle/>
                    <a:p>
                      <a:pPr algn="l"/>
                      <a:r>
                        <a:rPr sz="1400" b="1" i="0">
                          <a:solidFill>
                            <a:srgbClr val="46524F"/>
                          </a:solidFill>
                          <a:latin typeface="Segoe UI"/>
                        </a:rPr>
                        <a:t>Healthy level for adults (mg/dL)</a:t>
                      </a:r>
                    </a:p>
                  </a:txBody>
                  <a:tcPr marL="128016" marR="128016" anchor="ctr">
                    <a:solidFill>
                      <a:srgbClr val="EFECE4"/>
                    </a:solidFill>
                  </a:tcPr>
                </a:tc>
              </a:tr>
              <a:tr h="640079">
                <a:tc>
                  <a:txBody>
                    <a:bodyPr/>
                    <a:lstStyle/>
                    <a:p>
                      <a:pPr algn="l"/>
                      <a:r>
                        <a:rPr sz="1900" b="1" i="0">
                          <a:solidFill>
                            <a:srgbClr val="15201E"/>
                          </a:solidFill>
                          <a:latin typeface="Segoe UI"/>
                        </a:rPr>
                        <a:t>Non-HDL</a:t>
                      </a:r>
                    </a:p>
                  </a:txBody>
                  <a:tcPr marL="128016" marR="128016" anchor="ctr">
                    <a:solidFill>
                      <a:srgbClr val="FFFFFF"/>
                    </a:solidFill>
                  </a:tcPr>
                </a:tc>
                <a:tc>
                  <a:txBody>
                    <a:bodyPr/>
                    <a:lstStyle/>
                    <a:p>
                      <a:pPr algn="l"/>
                      <a:r>
                        <a:rPr sz="1900" b="0" i="0">
                          <a:solidFill>
                            <a:srgbClr val="15201E"/>
                          </a:solidFill>
                          <a:latin typeface="Segoe UI"/>
                        </a:rPr>
                        <a:t>Total minus HDL: all the "bad" types together.</a:t>
                      </a:r>
                    </a:p>
                  </a:txBody>
                  <a:tcPr marL="128016" marR="128016" anchor="ctr">
                    <a:solidFill>
                      <a:srgbClr val="FFFFFF"/>
                    </a:solidFill>
                  </a:tcPr>
                </a:tc>
                <a:tc>
                  <a:txBody>
                    <a:bodyPr/>
                    <a:lstStyle/>
                    <a:p>
                      <a:pPr algn="l"/>
                      <a:r>
                        <a:rPr sz="1900" b="0" i="0">
                          <a:solidFill>
                            <a:srgbClr val="15201E"/>
                          </a:solidFill>
                          <a:latin typeface="Segoe UI"/>
                        </a:rPr>
                        <a:t>Below 130</a:t>
                      </a:r>
                    </a:p>
                  </a:txBody>
                  <a:tcPr marL="128016" marR="128016" anchor="ctr">
                    <a:solidFill>
                      <a:srgbClr val="F6ECDB"/>
                    </a:solidFill>
                  </a:tcPr>
                </a:tc>
              </a:tr>
              <a:tr h="640081">
                <a:tc>
                  <a:txBody>
                    <a:bodyPr/>
                    <a:lstStyle/>
                    <a:p>
                      <a:pPr algn="l"/>
                      <a:r>
                        <a:rPr sz="1900" b="1" i="0">
                          <a:solidFill>
                            <a:srgbClr val="15201E"/>
                          </a:solidFill>
                          <a:latin typeface="Segoe UI"/>
                        </a:rPr>
                        <a:t>Triglycerides</a:t>
                      </a:r>
                    </a:p>
                  </a:txBody>
                  <a:tcPr marL="128016" marR="128016" anchor="ctr">
                    <a:solidFill>
                      <a:srgbClr val="FFFFFF"/>
                    </a:solidFill>
                  </a:tcPr>
                </a:tc>
                <a:tc>
                  <a:txBody>
                    <a:bodyPr/>
                    <a:lstStyle/>
                    <a:p>
                      <a:pPr algn="l"/>
                      <a:r>
                        <a:rPr sz="1900" b="0" i="0">
                          <a:solidFill>
                            <a:srgbClr val="15201E"/>
                          </a:solidFill>
                          <a:latin typeface="Segoe UI"/>
                        </a:rPr>
                        <a:t>Another type of fat in the blood, measured in the same test.</a:t>
                      </a:r>
                    </a:p>
                  </a:txBody>
                  <a:tcPr marL="128016" marR="128016" anchor="ctr">
                    <a:solidFill>
                      <a:srgbClr val="FFFFFF"/>
                    </a:solidFill>
                  </a:tcPr>
                </a:tc>
                <a:tc>
                  <a:txBody>
                    <a:bodyPr/>
                    <a:lstStyle/>
                    <a:p>
                      <a:pPr algn="l"/>
                      <a:r>
                        <a:rPr sz="1900" b="0" i="0">
                          <a:solidFill>
                            <a:srgbClr val="15201E"/>
                          </a:solidFill>
                          <a:latin typeface="Segoe UI"/>
                        </a:rPr>
                        <a:t>Below 150</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Non-HDL captures all the bad types together.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Cholesterol Levels: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Your LDL goal depends on your risk</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7831351"/>
                <a:gridCol w="3263063"/>
              </a:tblGrid>
              <a:tr h="640080">
                <a:tc>
                  <a:txBody>
                    <a:bodyPr/>
                    <a:lstStyle/>
                    <a:p>
                      <a:pPr algn="l"/>
                      <a:r>
                        <a:rPr sz="1400" b="1" i="0">
                          <a:solidFill>
                            <a:srgbClr val="46524F"/>
                          </a:solidFill>
                          <a:latin typeface="Segoe UI"/>
                        </a:rPr>
                        <a:t>Your risk</a:t>
                      </a:r>
                    </a:p>
                  </a:txBody>
                  <a:tcPr marL="128016" marR="128016" anchor="ctr">
                    <a:solidFill>
                      <a:srgbClr val="EFECE4"/>
                    </a:solidFill>
                  </a:tcPr>
                </a:tc>
                <a:tc>
                  <a:txBody>
                    <a:bodyPr/>
                    <a:lstStyle/>
                    <a:p>
                      <a:pPr algn="l"/>
                      <a:r>
                        <a:rPr sz="1400" b="1" i="0">
                          <a:solidFill>
                            <a:srgbClr val="46524F"/>
                          </a:solidFill>
                          <a:latin typeface="Segoe UI"/>
                        </a:rPr>
                        <a:t>LDL goal</a:t>
                      </a:r>
                    </a:p>
                  </a:txBody>
                  <a:tcPr marL="128016" marR="128016" anchor="ctr">
                    <a:solidFill>
                      <a:srgbClr val="EFECE4"/>
                    </a:solidFill>
                  </a:tcPr>
                </a:tc>
              </a:tr>
              <a:tr h="640080">
                <a:tc>
                  <a:txBody>
                    <a:bodyPr/>
                    <a:lstStyle/>
                    <a:p>
                      <a:pPr algn="l"/>
                      <a:r>
                        <a:rPr sz="1900" b="1" i="0">
                          <a:solidFill>
                            <a:srgbClr val="15201E"/>
                          </a:solidFill>
                          <a:latin typeface="Segoe UI"/>
                        </a:rPr>
                        <a:t>Low or borderline risk</a:t>
                      </a:r>
                    </a:p>
                  </a:txBody>
                  <a:tcPr marL="128016" marR="128016" anchor="ctr">
                    <a:solidFill>
                      <a:srgbClr val="FFFFFF"/>
                    </a:solidFill>
                  </a:tcPr>
                </a:tc>
                <a:tc>
                  <a:txBody>
                    <a:bodyPr/>
                    <a:lstStyle/>
                    <a:p>
                      <a:pPr algn="l"/>
                      <a:r>
                        <a:rPr sz="1900" b="0" i="0">
                          <a:solidFill>
                            <a:srgbClr val="15201E"/>
                          </a:solidFill>
                          <a:latin typeface="Segoe UI"/>
                        </a:rPr>
                        <a:t>100 or below</a:t>
                      </a:r>
                    </a:p>
                  </a:txBody>
                  <a:tcPr marL="128016" marR="128016" anchor="ctr">
                    <a:solidFill>
                      <a:srgbClr val="FFFFFF"/>
                    </a:solidFill>
                  </a:tcPr>
                </a:tc>
              </a:tr>
              <a:tr h="640080">
                <a:tc>
                  <a:txBody>
                    <a:bodyPr/>
                    <a:lstStyle/>
                    <a:p>
                      <a:pPr algn="l"/>
                      <a:r>
                        <a:rPr sz="1900" b="1" i="0">
                          <a:solidFill>
                            <a:srgbClr val="15201E"/>
                          </a:solidFill>
                          <a:latin typeface="Segoe UI"/>
                        </a:rPr>
                        <a:t>High risk of a future heart attack or stroke</a:t>
                      </a:r>
                    </a:p>
                  </a:txBody>
                  <a:tcPr marL="128016" marR="128016" anchor="ctr">
                    <a:solidFill>
                      <a:srgbClr val="FFFFFF"/>
                    </a:solidFill>
                  </a:tcPr>
                </a:tc>
                <a:tc>
                  <a:txBody>
                    <a:bodyPr/>
                    <a:lstStyle/>
                    <a:p>
                      <a:pPr algn="l"/>
                      <a:r>
                        <a:rPr sz="1900" b="0" i="0">
                          <a:solidFill>
                            <a:srgbClr val="15201E"/>
                          </a:solidFill>
                          <a:latin typeface="Segoe UI"/>
                        </a:rPr>
                        <a:t>70 or below</a:t>
                      </a:r>
                    </a:p>
                  </a:txBody>
                  <a:tcPr marL="128016" marR="128016" anchor="ctr">
                    <a:solidFill>
                      <a:srgbClr val="FFFFFF"/>
                    </a:solidFill>
                  </a:tcPr>
                </a:tc>
              </a:tr>
              <a:tr h="640080">
                <a:tc>
                  <a:txBody>
                    <a:bodyPr/>
                    <a:lstStyle/>
                    <a:p>
                      <a:pPr algn="l"/>
                      <a:r>
                        <a:rPr sz="1900" b="1" i="0">
                          <a:solidFill>
                            <a:srgbClr val="15201E"/>
                          </a:solidFill>
                          <a:latin typeface="Segoe UI"/>
                        </a:rPr>
                        <a:t>Already have heart disease</a:t>
                      </a:r>
                    </a:p>
                  </a:txBody>
                  <a:tcPr marL="128016" marR="128016" anchor="ctr">
                    <a:solidFill>
                      <a:srgbClr val="FFFFFF"/>
                    </a:solidFill>
                  </a:tcPr>
                </a:tc>
                <a:tc>
                  <a:txBody>
                    <a:bodyPr/>
                    <a:lstStyle/>
                    <a:p>
                      <a:pPr algn="l"/>
                      <a:r>
                        <a:rPr sz="1900" b="0" i="0">
                          <a:solidFill>
                            <a:srgbClr val="15201E"/>
                          </a:solidFill>
                          <a:latin typeface="Segoe UI"/>
                        </a:rPr>
                        <a:t>70 or below</a:t>
                      </a:r>
                    </a:p>
                  </a:txBody>
                  <a:tcPr marL="128016" marR="128016" anchor="ctr">
                    <a:solidFill>
                      <a:srgbClr val="FFFFFF"/>
                    </a:solidFill>
                  </a:tcPr>
                </a:tc>
              </a:tr>
              <a:tr h="640080">
                <a:tc>
                  <a:txBody>
                    <a:bodyPr/>
                    <a:lstStyle/>
                    <a:p>
                      <a:pPr algn="l"/>
                      <a:r>
                        <a:rPr sz="1900" b="1" i="0">
                          <a:solidFill>
                            <a:srgbClr val="15201E"/>
                          </a:solidFill>
                          <a:latin typeface="Segoe UI"/>
                        </a:rPr>
                        <a:t>Heart disease and very high risk</a:t>
                      </a:r>
                    </a:p>
                  </a:txBody>
                  <a:tcPr marL="128016" marR="128016" anchor="ctr">
                    <a:solidFill>
                      <a:srgbClr val="FFFFFF"/>
                    </a:solidFill>
                  </a:tcPr>
                </a:tc>
                <a:tc>
                  <a:txBody>
                    <a:bodyPr/>
                    <a:lstStyle/>
                    <a:p>
                      <a:pPr algn="l"/>
                      <a:r>
                        <a:rPr sz="1900" b="0" i="0">
                          <a:solidFill>
                            <a:srgbClr val="15201E"/>
                          </a:solidFill>
                          <a:latin typeface="Segoe UI"/>
                        </a:rPr>
                        <a:t>55 or below</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for your risk estimate, not just your LDL.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Blood Cholesterol — Diagnosis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Get tested on a schedule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Ages 9 to 11, then every 5 years.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Adults 20 to 65: every 5 years.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Men 45–65, women 55–65: every 1–2 years.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Over 65: every year.</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Family history? Ask about earlier testing and Lp(a).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Causes and Risk Factors; MedlinePlus, Cholesterol Levels: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Many things raise cholesterol, not just food</a:t>
            </a:r>
          </a:p>
        </p:txBody>
      </p:sp>
      <p:sp>
        <p:nvSpPr>
          <p:cNvPr id="8" name="Rounded Rectangle 7"/>
          <p:cNvSpPr/>
          <p:nvPr/>
        </p:nvSpPr>
        <p:spPr>
          <a:xfrm>
            <a:off x="548640"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Habits you can change</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Foods high in saturated fat.</a:t>
            </a:r>
          </a:p>
          <a:p>
            <a:pPr algn="l">
              <a:spcAft>
                <a:spcPts val="1350"/>
              </a:spcAft>
            </a:pPr>
            <a:r>
              <a:rPr sz="1800" b="0" i="0">
                <a:solidFill>
                  <a:srgbClr val="15201E"/>
                </a:solidFill>
                <a:latin typeface="Segoe UI"/>
              </a:rPr>
              <a:t>Smoking lowers HDL.</a:t>
            </a:r>
          </a:p>
          <a:p>
            <a:pPr algn="l">
              <a:spcAft>
                <a:spcPts val="1350"/>
              </a:spcAft>
            </a:pPr>
            <a:r>
              <a:rPr sz="1800" b="0" i="0">
                <a:solidFill>
                  <a:srgbClr val="15201E"/>
                </a:solidFill>
                <a:latin typeface="Segoe UI"/>
              </a:rPr>
              <a:t>More than 1 to 2 alcoholic drinks a day.</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Things you inherit</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Family members have similar levels.</a:t>
            </a:r>
          </a:p>
          <a:p>
            <a:pPr algn="l">
              <a:spcAft>
                <a:spcPts val="1350"/>
              </a:spcAft>
            </a:pPr>
            <a:r>
              <a:rPr sz="1800" b="0" i="0">
                <a:solidFill>
                  <a:srgbClr val="15201E"/>
                </a:solidFill>
                <a:latin typeface="Segoe UI"/>
              </a:rPr>
              <a:t>Asian Americans, including people of Indian descent, more often have high LDL.</a:t>
            </a:r>
          </a:p>
          <a:p>
            <a:pPr algn="l">
              <a:spcAft>
                <a:spcPts val="1350"/>
              </a:spcAft>
            </a:pPr>
            <a:r>
              <a:rPr sz="1800" b="0" i="0">
                <a:solidFill>
                  <a:srgbClr val="15201E"/>
                </a:solidFill>
                <a:latin typeface="Segoe UI"/>
              </a:rPr>
              <a:t>After menopause, LDL usually rises.</a:t>
            </a:r>
          </a:p>
        </p:txBody>
      </p:sp>
      <p:sp>
        <p:nvSpPr>
          <p:cNvPr id="14" name="Rounded Rectangle 13"/>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Conditions and medicines</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Diabetes, kidney disease, an underactive thyroid or PCOS.</a:t>
            </a:r>
          </a:p>
          <a:p>
            <a:pPr algn="l">
              <a:spcAft>
                <a:spcPts val="1350"/>
              </a:spcAft>
            </a:pPr>
            <a:r>
              <a:rPr sz="1800" b="0" i="0">
                <a:solidFill>
                  <a:srgbClr val="15201E"/>
                </a:solidFill>
                <a:latin typeface="Segoe UI"/>
              </a:rPr>
              <a:t>Some medicines, such as steroids and amiodarone.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People of Indian descent more often have high LDL.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Treatment; NHLBI, Blood Cholesterol — Causes and Risk Factors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Lifestyle changes move the numbers</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3⁠–⁠5%</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weight loss can lower LDL and raise HDL</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7⁠–⁠9</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hours of sleep lowers the risk of high LDL</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&lt;10%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daily calories from saturated fat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Keep saturated fat under 10% of calories.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Treatment; MedlinePlus, Statins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Statins are the most common treatment</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2964156"/>
                <a:gridCol w="4065129"/>
                <a:gridCol w="4065129"/>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Good to know</a:t>
                      </a:r>
                    </a:p>
                  </a:txBody>
                  <a:tcPr marL="128016" marR="128016" anchor="ctr">
                    <a:solidFill>
                      <a:srgbClr val="EFECE4"/>
                    </a:solidFill>
                  </a:tcPr>
                </a:tc>
              </a:tr>
              <a:tr h="640079">
                <a:tc>
                  <a:txBody>
                    <a:bodyPr/>
                    <a:lstStyle/>
                    <a:p>
                      <a:pPr algn="l"/>
                      <a:r>
                        <a:rPr sz="1900" b="1" i="0">
                          <a:solidFill>
                            <a:srgbClr val="15201E"/>
                          </a:solidFill>
                          <a:latin typeface="Segoe UI"/>
                        </a:rPr>
                        <a:t>Statins</a:t>
                      </a:r>
                    </a:p>
                  </a:txBody>
                  <a:tcPr marL="128016" marR="128016" anchor="ctr">
                    <a:solidFill>
                      <a:srgbClr val="FFFFFF"/>
                    </a:solidFill>
                  </a:tcPr>
                </a:tc>
                <a:tc>
                  <a:txBody>
                    <a:bodyPr/>
                    <a:lstStyle/>
                    <a:p>
                      <a:pPr algn="l"/>
                      <a:r>
                        <a:rPr sz="1900" b="0" i="0">
                          <a:solidFill>
                            <a:srgbClr val="15201E"/>
                          </a:solidFill>
                          <a:latin typeface="Segoe UI"/>
                        </a:rPr>
                        <a:t>Reduce the cholesterol the liver makes; lower heart attack and stroke risk.</a:t>
                      </a:r>
                    </a:p>
                  </a:txBody>
                  <a:tcPr marL="128016" marR="128016" anchor="ctr">
                    <a:solidFill>
                      <a:srgbClr val="F6ECDB"/>
                    </a:solidFill>
                  </a:tcPr>
                </a:tc>
                <a:tc>
                  <a:txBody>
                    <a:bodyPr/>
                    <a:lstStyle/>
                    <a:p>
                      <a:pPr algn="l"/>
                      <a:r>
                        <a:rPr sz="1900" b="0" i="0">
                          <a:solidFill>
                            <a:srgbClr val="15201E"/>
                          </a:solidFill>
                          <a:latin typeface="Segoe UI"/>
                        </a:rPr>
                        <a:t>Liver damage is extremely rare; muscle damage is rare. Not in pregnancy or breastfeeding.</a:t>
                      </a:r>
                    </a:p>
                  </a:txBody>
                  <a:tcPr marL="128016" marR="128016" anchor="ctr">
                    <a:solidFill>
                      <a:srgbClr val="FFFFFF"/>
                    </a:solidFill>
                  </a:tcPr>
                </a:tc>
              </a:tr>
              <a:tr h="640081">
                <a:tc>
                  <a:txBody>
                    <a:bodyPr/>
                    <a:lstStyle/>
                    <a:p>
                      <a:pPr algn="l"/>
                      <a:r>
                        <a:rPr sz="1900" b="1" i="0">
                          <a:solidFill>
                            <a:srgbClr val="15201E"/>
                          </a:solidFill>
                          <a:latin typeface="Segoe UI"/>
                        </a:rPr>
                        <a:t>Ezetimibe or bempedoic acid</a:t>
                      </a:r>
                    </a:p>
                  </a:txBody>
                  <a:tcPr marL="128016" marR="128016" anchor="ctr">
                    <a:solidFill>
                      <a:srgbClr val="FFFFFF"/>
                    </a:solidFill>
                  </a:tcPr>
                </a:tc>
                <a:tc>
                  <a:txBody>
                    <a:bodyPr/>
                    <a:lstStyle/>
                    <a:p>
                      <a:pPr algn="l"/>
                      <a:r>
                        <a:rPr sz="1900" b="0" i="0">
                          <a:solidFill>
                            <a:srgbClr val="15201E"/>
                          </a:solidFill>
                          <a:latin typeface="Segoe UI"/>
                        </a:rPr>
                        <a:t>Lower LDL when statins cause side effects or are not enough.</a:t>
                      </a:r>
                    </a:p>
                  </a:txBody>
                  <a:tcPr marL="128016" marR="128016" anchor="ctr">
                    <a:solidFill>
                      <a:srgbClr val="F6ECDB"/>
                    </a:solidFill>
                  </a:tcPr>
                </a:tc>
                <a:tc>
                  <a:txBody>
                    <a:bodyPr/>
                    <a:lstStyle/>
                    <a:p>
                      <a:pPr algn="l"/>
                      <a:r>
                        <a:rPr sz="1900" b="0" i="0">
                          <a:solidFill>
                            <a:srgbClr val="15201E"/>
                          </a:solidFill>
                          <a:latin typeface="Segoe UI"/>
                        </a:rPr>
                        <a:t>Prescribed alongside healthy habits.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Statins lower heart attack and stroke risk.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Blood Cholesterol —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Other medicines help when statins are not enough</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a:tableStyleId>{5C22544A-7EE6-4342-B048-85BDC9FD1C3A}</a:tableStyleId>
              </a:tblPr>
              <a:tblGrid>
                <a:gridCol w="2728134"/>
                <a:gridCol w="4365015"/>
                <a:gridCol w="4001264"/>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Good to know</a:t>
                      </a:r>
                    </a:p>
                  </a:txBody>
                  <a:tcPr marL="128016" marR="128016" anchor="ctr">
                    <a:solidFill>
                      <a:srgbClr val="EFECE4"/>
                    </a:solidFill>
                  </a:tcPr>
                </a:tc>
              </a:tr>
              <a:tr h="640079">
                <a:tc>
                  <a:txBody>
                    <a:bodyPr/>
                    <a:lstStyle/>
                    <a:p>
                      <a:pPr algn="l"/>
                      <a:r>
                        <a:rPr sz="1900" b="1" i="0">
                          <a:solidFill>
                            <a:srgbClr val="15201E"/>
                          </a:solidFill>
                          <a:latin typeface="Segoe UI"/>
                        </a:rPr>
                        <a:t>Bile acid sequestrants</a:t>
                      </a:r>
                    </a:p>
                  </a:txBody>
                  <a:tcPr marL="128016" marR="128016" anchor="ctr">
                    <a:solidFill>
                      <a:srgbClr val="FFFFFF"/>
                    </a:solidFill>
                  </a:tcPr>
                </a:tc>
                <a:tc>
                  <a:txBody>
                    <a:bodyPr/>
                    <a:lstStyle/>
                    <a:p>
                      <a:pPr algn="l"/>
                      <a:r>
                        <a:rPr sz="1900" b="0" i="0">
                          <a:solidFill>
                            <a:srgbClr val="15201E"/>
                          </a:solidFill>
                          <a:latin typeface="Segoe UI"/>
                        </a:rPr>
                        <a:t>Lower LDL if statins cannot be taken or are not enough.</a:t>
                      </a:r>
                    </a:p>
                  </a:txBody>
                  <a:tcPr marL="128016" marR="128016" anchor="ctr">
                    <a:solidFill>
                      <a:srgbClr val="F6ECDB"/>
                    </a:solidFill>
                  </a:tcPr>
                </a:tc>
                <a:tc>
                  <a:txBody>
                    <a:bodyPr/>
                    <a:lstStyle/>
                    <a:p>
                      <a:pPr algn="l"/>
                      <a:r>
                        <a:rPr sz="1900" b="0" i="0">
                          <a:solidFill>
                            <a:srgbClr val="15201E"/>
                          </a:solidFill>
                          <a:latin typeface="Segoe UI"/>
                        </a:rPr>
                        <a:t>Prescribed alongside healthy habits.</a:t>
                      </a:r>
                    </a:p>
                  </a:txBody>
                  <a:tcPr marL="128016" marR="128016" anchor="ctr">
                    <a:solidFill>
                      <a:srgbClr val="FFFFFF"/>
                    </a:solidFill>
                  </a:tcPr>
                </a:tc>
              </a:tr>
              <a:tr h="640081">
                <a:tc>
                  <a:txBody>
                    <a:bodyPr/>
                    <a:lstStyle/>
                    <a:p>
                      <a:pPr algn="l"/>
                      <a:r>
                        <a:rPr sz="1900" b="1" i="0">
                          <a:solidFill>
                            <a:srgbClr val="15201E"/>
                          </a:solidFill>
                          <a:latin typeface="Segoe UI"/>
                        </a:rPr>
                        <a:t>PCSK9 inhibitors</a:t>
                      </a:r>
                    </a:p>
                  </a:txBody>
                  <a:tcPr marL="128016" marR="128016" anchor="ctr">
                    <a:solidFill>
                      <a:srgbClr val="FFFFFF"/>
                    </a:solidFill>
                  </a:tcPr>
                </a:tc>
                <a:tc>
                  <a:txBody>
                    <a:bodyPr/>
                    <a:lstStyle/>
                    <a:p>
                      <a:pPr algn="l"/>
                      <a:r>
                        <a:rPr sz="1900" b="0" i="0">
                          <a:solidFill>
                            <a:srgbClr val="15201E"/>
                          </a:solidFill>
                          <a:latin typeface="Segoe UI"/>
                        </a:rPr>
                        <a:t>Injected under the skin to lower LDL.</a:t>
                      </a:r>
                    </a:p>
                  </a:txBody>
                  <a:tcPr marL="128016" marR="128016" anchor="ctr">
                    <a:solidFill>
                      <a:srgbClr val="F6ECDB"/>
                    </a:solidFill>
                  </a:tcPr>
                </a:tc>
                <a:tc>
                  <a:txBody>
                    <a:bodyPr/>
                    <a:lstStyle/>
                    <a:p>
                      <a:pPr algn="l"/>
                      <a:r>
                        <a:rPr sz="1900" b="0" i="0">
                          <a:solidFill>
                            <a:srgbClr val="15201E"/>
                          </a:solidFill>
                          <a:latin typeface="Segoe UI"/>
                        </a:rPr>
                        <a:t>Prescribed alongside healthy habits.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Keep up healthy habits alongside any medicine.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NCCIH, Red Yeast Rice: What You Need To Know; NHLBI, Blood Cholesterol —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cholesterol remedies, and the evidence</a:t>
            </a:r>
          </a:p>
        </p:txBody>
      </p:sp>
      <p:sp>
        <p:nvSpPr>
          <p:cNvPr id="8" name="Rounded Rectangle 7"/>
          <p:cNvSpPr/>
          <p:nvPr/>
        </p:nvSpPr>
        <p:spPr>
          <a:xfrm>
            <a:off x="548640" y="1691640"/>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Red yeast rice (formulary)</a:t>
            </a:r>
          </a:p>
        </p:txBody>
      </p:sp>
      <p:sp>
        <p:nvSpPr>
          <p:cNvPr id="11" name="TextBox 10"/>
          <p:cNvSpPr txBox="1"/>
          <p:nvPr/>
        </p:nvSpPr>
        <p:spPr>
          <a:xfrm>
            <a:off x="868680" y="2325624"/>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Mixed evidence</a:t>
            </a:r>
          </a:p>
        </p:txBody>
      </p:sp>
      <p:sp>
        <p:nvSpPr>
          <p:cNvPr id="13" name="TextBox 12"/>
          <p:cNvSpPr txBox="1"/>
          <p:nvPr/>
        </p:nvSpPr>
        <p:spPr>
          <a:xfrm>
            <a:off x="6263640" y="2221992"/>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Can act like a statin, at an unknown dose; some products contain a kidney toxin.</a:t>
            </a:r>
          </a:p>
        </p:txBody>
      </p:sp>
      <p:sp>
        <p:nvSpPr>
          <p:cNvPr id="14" name="Rounded Rectangle 13"/>
          <p:cNvSpPr/>
          <p:nvPr/>
        </p:nvSpPr>
        <p:spPr>
          <a:xfrm>
            <a:off x="548640" y="2874264"/>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874264"/>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2983992"/>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Phytosterols and guggul (formulary)</a:t>
            </a:r>
          </a:p>
        </p:txBody>
      </p:sp>
      <p:sp>
        <p:nvSpPr>
          <p:cNvPr id="17" name="TextBox 16"/>
          <p:cNvSpPr txBox="1"/>
          <p:nvPr/>
        </p:nvSpPr>
        <p:spPr>
          <a:xfrm>
            <a:off x="868680" y="3508248"/>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8" name="Rounded Rectangle 17"/>
          <p:cNvSpPr/>
          <p:nvPr/>
        </p:nvSpPr>
        <p:spPr>
          <a:xfrm>
            <a:off x="6263640" y="3002280"/>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assessed here</a:t>
            </a:r>
          </a:p>
        </p:txBody>
      </p:sp>
      <p:sp>
        <p:nvSpPr>
          <p:cNvPr id="19" name="TextBox 18"/>
          <p:cNvSpPr txBox="1"/>
          <p:nvPr/>
        </p:nvSpPr>
        <p:spPr>
          <a:xfrm>
            <a:off x="6263640" y="3404616"/>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Not yet assessed; no claim either way.</a:t>
            </a:r>
          </a:p>
        </p:txBody>
      </p:sp>
      <p:sp>
        <p:nvSpPr>
          <p:cNvPr id="20" name="Rounded Rectangle 19"/>
          <p:cNvSpPr/>
          <p:nvPr/>
        </p:nvSpPr>
        <p:spPr>
          <a:xfrm>
            <a:off x="548640" y="4056888"/>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4056888"/>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4166616"/>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Lumbrokinase for high cholesterol</a:t>
            </a:r>
          </a:p>
        </p:txBody>
      </p:sp>
      <p:sp>
        <p:nvSpPr>
          <p:cNvPr id="23" name="TextBox 22"/>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Promoted in a clinic leaflet</a:t>
            </a:r>
          </a:p>
        </p:txBody>
      </p:sp>
      <p:sp>
        <p:nvSpPr>
          <p:cNvPr id="24" name="Rounded Rectangle 23"/>
          <p:cNvSpPr/>
          <p:nvPr/>
        </p:nvSpPr>
        <p:spPr>
          <a:xfrm>
            <a:off x="6263640" y="4184904"/>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25" name="TextBox 24"/>
          <p:cNvSpPr txBox="1"/>
          <p:nvPr/>
        </p:nvSpPr>
        <p:spPr>
          <a:xfrm>
            <a:off x="6263640" y="4587240"/>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No NIH or FDA evaluation found; clot-dissolving is not cholesterol-lowering.</a:t>
            </a:r>
          </a:p>
        </p:txBody>
      </p:sp>
      <p:sp>
        <p:nvSpPr>
          <p:cNvPr id="26" name="Rounded Rectangle 2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Red yeast rice can contain a hidden statin.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Diagnosis; MedlinePlus, Cholesterol Levels: What You Need to Know; NHLBI, Blood Cholesterol — Causes and Risk Factors; NHLBI, Blood Cholesterol — Treatment</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“HDL cholesterol is dignified cholesterol.”</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2011-12-01</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Total cholesterol is a crude number</a:t>
            </a:r>
          </a:p>
          <a:p>
            <a:pPr algn="l">
              <a:spcAft>
                <a:spcPts val="1275"/>
              </a:spcAft>
            </a:pPr>
            <a:r>
              <a:rPr sz="1700" b="0" i="0">
                <a:solidFill>
                  <a:srgbClr val="15201E"/>
                </a:solidFill>
                <a:latin typeface="Segoe UI"/>
              </a:rPr>
              <a:t>The parts matter more</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Criticism of statins</a:t>
            </a:r>
          </a:p>
          <a:p>
            <a:pPr algn="l">
              <a:spcAft>
                <a:spcPts val="1275"/>
              </a:spcAft>
            </a:pPr>
            <a:r>
              <a:rPr sz="1700" b="0" i="0">
                <a:solidFill>
                  <a:srgbClr val="15201E"/>
                </a:solidFill>
                <a:latin typeface="Segoe UI"/>
              </a:rPr>
              <a:t>High cholesterol protects older people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point on the parts fits; his statin view lacks support.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breathlessness, arm or jaw pain: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Face droop, arm weakness, speech trouble: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muscle pain with dark urine on a statin: call now</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Yellow eyes or skin on a medicine: call now</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Leg pain on walking that eases with rest: book a visit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or stroke signs: call 911.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Blood Cholesterol — Diagnosis; MedlinePlus, Cholesterol Levels: What You Need to Know; NCCIH, Red Yeast Rice: What You Need To Know; NHLBI, Blood Cholesterol — Treatment; MedlinePlus, Statins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Find your last lipid panel</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for your overall risk</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 supplement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Change one habit</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taking a prescribed statin</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finding your last lipid panel.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CHOLESTEROL</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Blood Cholesterol?</a:t>
            </a:r>
          </a:p>
          <a:p>
            <a:pPr algn="l">
              <a:spcAft>
                <a:spcPts val="1200"/>
              </a:spcAft>
            </a:pPr>
            <a:r>
              <a:rPr sz="1600" b="0" i="0">
                <a:solidFill>
                  <a:srgbClr val="46524F"/>
                </a:solidFill>
                <a:latin typeface="Segoe UI"/>
              </a:rPr>
              <a:t>NHLBI — Blood Cholesterol — Symptoms</a:t>
            </a:r>
          </a:p>
          <a:p>
            <a:pPr algn="l">
              <a:spcAft>
                <a:spcPts val="1200"/>
              </a:spcAft>
            </a:pPr>
            <a:r>
              <a:rPr sz="1600" b="0" i="0">
                <a:solidFill>
                  <a:srgbClr val="46524F"/>
                </a:solidFill>
                <a:latin typeface="Segoe UI"/>
              </a:rPr>
              <a:t>NHLBI — Blood Cholesterol — Causes and Risk Factors</a:t>
            </a:r>
          </a:p>
          <a:p>
            <a:pPr algn="l">
              <a:spcAft>
                <a:spcPts val="1200"/>
              </a:spcAft>
            </a:pPr>
            <a:r>
              <a:rPr sz="1600" b="0" i="0">
                <a:solidFill>
                  <a:srgbClr val="46524F"/>
                </a:solidFill>
                <a:latin typeface="Segoe UI"/>
              </a:rPr>
              <a:t>NHLBI — Blood Cholesterol — Diagnosis</a:t>
            </a:r>
          </a:p>
          <a:p>
            <a:pPr algn="l">
              <a:spcAft>
                <a:spcPts val="1200"/>
              </a:spcAft>
            </a:pPr>
            <a:r>
              <a:rPr sz="1600" b="0" i="0">
                <a:solidFill>
                  <a:srgbClr val="46524F"/>
                </a:solidFill>
                <a:latin typeface="Segoe UI"/>
              </a:rPr>
              <a:t>NHLBI — Blood Cholesterol — Treatment</a:t>
            </a:r>
          </a:p>
          <a:p>
            <a:pPr algn="l">
              <a:spcAft>
                <a:spcPts val="1200"/>
              </a:spcAft>
            </a:pPr>
            <a:r>
              <a:rPr sz="1600" b="0" i="0">
                <a:solidFill>
                  <a:srgbClr val="46524F"/>
                </a:solidFill>
                <a:latin typeface="Segoe UI"/>
              </a:rPr>
              <a:t>MedlinePlus — Cholesterol Levels: What You Need to Know</a:t>
            </a:r>
          </a:p>
          <a:p>
            <a:pPr algn="l">
              <a:spcAft>
                <a:spcPts val="1200"/>
              </a:spcAft>
            </a:pPr>
            <a:r>
              <a:rPr sz="1600" b="0" i="0">
                <a:solidFill>
                  <a:srgbClr val="46524F"/>
                </a:solidFill>
                <a:latin typeface="Segoe UI"/>
              </a:rPr>
              <a:t>MedlinePlus — Statins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Triglycerides</a:t>
            </a:r>
          </a:p>
          <a:p>
            <a:pPr algn="l">
              <a:spcAft>
                <a:spcPts val="1200"/>
              </a:spcAft>
            </a:pPr>
            <a:r>
              <a:rPr sz="1600" b="0" i="0">
                <a:solidFill>
                  <a:srgbClr val="46524F"/>
                </a:solidFill>
                <a:latin typeface="Segoe UI"/>
              </a:rPr>
              <a:t>U.S. Food and Drug Administration — Grapefruit Juice and Some Drugs Don't Mix</a:t>
            </a:r>
          </a:p>
          <a:p>
            <a:pPr algn="l">
              <a:spcAft>
                <a:spcPts val="1200"/>
              </a:spcAft>
            </a:pPr>
            <a:r>
              <a:rPr sz="1600" b="0" i="0">
                <a:solidFill>
                  <a:srgbClr val="46524F"/>
                </a:solidFill>
                <a:latin typeface="Segoe UI"/>
              </a:rPr>
              <a:t>NCCIH — Red Yeast Rice: What You Need To Know</a:t>
            </a:r>
          </a:p>
          <a:p>
            <a:pPr algn="l">
              <a:spcAft>
                <a:spcPts val="1200"/>
              </a:spcAft>
            </a:pPr>
            <a:r>
              <a:rPr sz="1600" b="0" i="0">
                <a:solidFill>
                  <a:srgbClr val="46524F"/>
                </a:solidFill>
                <a:latin typeface="Segoe UI"/>
              </a:rPr>
              <a:t>Pakistan Institute of Medical Advancement — Handwritten clinic formulary, 2 pages</a:t>
            </a:r>
          </a:p>
          <a:p>
            <a:pPr algn="l">
              <a:spcAft>
                <a:spcPts val="1200"/>
              </a:spcAft>
            </a:pPr>
            <a:r>
              <a:rPr sz="160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5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CHOLESTEROL</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is my overall risk of a heart attack or stroke?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LDL goal is right for me, and why?</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have an Lp(a) test?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or supplements affect my cholesterol or my statin?</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