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موتیا کے بارے میں ہے: یہ کیا ہے، خطرات، سرجری کب مناسب ہے، اور گھریلو آنکھوں کے نسخے خطرناک کیوں ہیں۔ یہ عمومی تعلیم ہے، آپ کے علاج کا ذاتی مشورہ نہیں۔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سوال سے آغاز کریں۔ موتیا آنکھ کے عدسے میں ایک دھندلا حصہ ہے۔ یہ عمر کے ساتھ بہت عام ہے، قطروں سے ختم نہیں ہوتا، اور سرجری ہی واحد علاج ہے۔ زیادہ تر لوگوں کو جلدی کی ضرورت نہیں۔</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عدسہ آنکھ کا وہ شفاف حصہ ہے جو روشنی کو مرکوز کرتا ہے۔ عمر کے ساتھ پروٹین جمع ہو کر دھندلا حصہ بناتے ہیں۔ نظر دھندلی، رنگ پھیکے، روشنیوں کے گرد ہالے اور رات کی نظر کمزور ہوتی ہے۔ اسی سال سے زیادہ کے آدھے سے زیادہ امریکیوں کو موتیا ہے یا اس کی سرجری ہو چکی ہے۔</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موتیا سے نظر دھندلی، رنگ پھیکے، روشنیوں کے گرد ہالے اور رات کو دیکھنا مشکل ہو سکتا ہے۔ یہی علامات آنکھ کے دوسرے مسائل سے بھی ہو سکتی ہیں، اس لیے آنکھوں کا ڈاکٹر انہیں جانچے۔</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ذیابیطس، سگریٹ نوشی، زیادہ دھوپ اور اسٹیرائیڈ دوائیں موتیا کا خطرہ بڑھاتی ہیں۔ دھوپ کا چشمہ، کنارے والی ٹوپی اور سگریٹ چھوڑنا آنکھوں کی حفاظت کرتے ہیں۔ ساٹھ سال کی عمر سے ہر ایک سے دو سال پتلی پھیلا کر آنکھ کا معائنہ کروائیں۔</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شروع میں تیز روشنی، چمک روکنے والے چشمے اور نئی عینک مدد دے سکتی ہے۔ سرجری ہی واحد علاج ہے، اور عموماً تب تجویز ہوتی ہے جب پڑھنا یا ڈرائیونگ مشکل ہو۔ زیادہ تر لوگوں کو جلدی کی ضرورت نہیں؛ انتظار عموماً آنکھوں کو نقصان نہیں دیتا اور سرجری مشکل نہیں بناتا۔</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موتیا کی سرجری دھندلے عدسے کی جگہ مصنوعی عدسہ لگاتی ہے۔ یہ تقریباً ایک گھنٹہ لیتی اور تقریباً بغیر درد ہوتی ہے، اور دس میں سے نو لوگ بعد میں بہتر دیکھتے ہیں۔ اگر دونوں آنکھوں کو ضرورت ہو تو الگ الگ، عموماً تقریباً ایک مہینے کے وقفے سے۔</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کلینک کی ڈی ایم ایس او دستاویزات کہتی ہیں کہ موتیا اور کالے پانی کا سیلائن میں ڈی ایم ایس او سے علاج ہوا ہے۔ موتیا نکالنے کا واحد طریقہ سرجری ہے، منظور شدہ ڈی ایم ایس او دوا مثانے کا محلول ہے، اور اس کا اپنا لیبل جانوروں میں عدسے کی دھند بتاتا ہے۔ کلینک کے تحقیقی فولڈر کے ایک جائزے میں زیادہ تر چوہوں پر تحقیق ملی، انسانوں پر ٹرائلز نہیں، اور یہ خبردار کرتا ہے کہ بعض لوک نسخے آنکھوں کو نقصان دے سکتے ہیں۔</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یہ فہرست پراپر ہیلتھ کی حفاظتی عبارت ہے جس کی فارماسسٹ سے منظوری باقی ہے۔</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چار قدم۔ پتلی پھیلا کر آنکھ کا معائنہ طے کریں۔ تیز لیمپ اور چمک روکنے والی عینک سے روشنی کو کام میں لائیں۔ دھوپ کے چشمے، ٹوپی اور سگریٹ سے پرہیز سے آنکھوں کی حفاظت کریں۔ اور جب روزمرہ زندگی متاثر ہو تو سرجری کا فیصلہ سکون سے کریں۔</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کے تمام اعداد ان ذرائع سے ہیں۔ تمام دعووں کی مکمل فہرست، ہر ایک کے اصل اقتباس کے ساتھ، موضوع کے حوالہ جات والے صفحے پر موجود ہے۔ فوری مدد کی علامات ان ذرائع کا بھی حوالہ دیتی ہیں: MedlinePlus — Blindness and vision loss؛ MedlinePlus — Glaucoma؛ National Eye Institute — Retinal Detachment؛ MedlinePlus — Eye emergencies۔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موتیا</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موتیا: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یہ کیا ہے، سرجری کب، اور کس چیز سے بچیں</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‎15‎</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موتیا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National Eye Institute, Cataracts</a:t>
            </a:r>
          </a:p>
        </p:txBody>
      </p:sp>
      <p:sp>
        <p:nvSpPr>
          <p:cNvPr id="7" name="TextBox 6"/>
          <p:cNvSpPr txBox="1"/>
          <p:nvPr/>
        </p:nvSpPr>
        <p:spPr>
          <a:xfrm>
            <a:off x="1218895" y="1272540"/>
            <a:ext cx="10424160" cy="25831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دھندلی نظر اور رات کو چکاچوند: کیا یہ موتیا ہے، اور کیا ابھی سرجری چاہیے؟</a:t>
            </a:r>
          </a:p>
        </p:txBody>
      </p:sp>
      <p:sp>
        <p:nvSpPr>
          <p:cNvPr id="8" name="Rectangle 7"/>
          <p:cNvSpPr/>
          <p:nvPr/>
        </p:nvSpPr>
        <p:spPr>
          <a:xfrm>
            <a:off x="11588191" y="4038600"/>
            <a:ext cx="54864" cy="158495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992880"/>
            <a:ext cx="9601200" cy="16764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موتیا آنکھ کے عدسے میں ایک دھندلا حصہ ہے۔ یہ عمر کے ساتھ بہت عام ہے، قطروں سے ختم نہیں ہوتا، اور سرجری ہی واحد علاج ہے۔ زیادہ تر لوگوں کو جلدی کی ضرورت نہیں، اور یہ آپریشن بہت محفوظ ہے۔</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موتیا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National Eye Institute, Cataracts; National Eye Institute, Cataract Surgery</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موتیا آنکھ کے عدسے کو دھندلا کرتا ہے</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شفاف عدسہ</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روشنی کو آنکھ کے پچھلے حصے پر مرکوز کرتا ہے۔</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دھندلا حصہ</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عمر کے ساتھ پروٹین جمع ہوتے ہیں۔</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دھندلی نظر</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پھیکے رنگ، ہالے، رات کو کم نظر۔</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سرجری</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نیا مصنوعی عدسہ۔</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بہت عام: اسی سال سے زیادہ کے آدھے لوگوں کو۔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موتیا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National Eye Institute, Cataracts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علامات جن پر آنکھ کا معائنہ چاہیے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دھندلی نظر۔</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پھیکے رنگ۔</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روشنیوں کے گرد ہالے۔</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رات کو کم نظر۔</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آنکھ کے دوسرے مسائل بھی ایسے ہی لگتے ہیں۔</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موتیا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National Eye Institute, Cataracts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کچھ خطرات کم کیے جا سکتے ہیں</a:t>
            </a:r>
          </a:p>
        </p:txBody>
      </p:sp>
      <p:sp>
        <p:nvSpPr>
          <p:cNvPr id="8" name="Rounded Rectangle 7"/>
          <p:cNvSpPr/>
          <p:nvPr/>
        </p:nvSpPr>
        <p:spPr>
          <a:xfrm>
            <a:off x="6233007"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61607"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خطرہ بڑھاتا ہے</a:t>
            </a:r>
          </a:p>
        </p:txBody>
      </p:sp>
      <p:sp>
        <p:nvSpPr>
          <p:cNvPr id="10" name="TextBox 9"/>
          <p:cNvSpPr txBox="1"/>
          <p:nvPr/>
        </p:nvSpPr>
        <p:spPr>
          <a:xfrm>
            <a:off x="6461607"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ذیابیطس، سگریٹ، اسٹیرائیڈ دوائیں۔</a:t>
            </a:r>
          </a:p>
          <a:p>
            <a:pPr algn="r" rtl="1">
              <a:lnSpc>
                <a:spcPct val="125000"/>
              </a:lnSpc>
              <a:spcAft>
                <a:spcPts val="1350"/>
              </a:spcAft>
            </a:pPr>
            <a:r>
              <a:rPr sz="1728" b="0" i="0" lang="ur-PK">
                <a:solidFill>
                  <a:srgbClr val="15201E"/>
                </a:solidFill>
                <a:latin typeface="Segoe UI"/>
                <a:cs typeface="Noto Nastaliq Urdu"/>
              </a:rPr>
              <a:t>زیادہ دھوپ۔</a:t>
            </a:r>
          </a:p>
        </p:txBody>
      </p:sp>
      <p:sp>
        <p:nvSpPr>
          <p:cNvPr id="11" name="Rounded Rectangle 10"/>
          <p:cNvSpPr/>
          <p:nvPr/>
        </p:nvSpPr>
        <p:spPr>
          <a:xfrm>
            <a:off x="548640"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حفاظت میں مدد</a:t>
            </a:r>
          </a:p>
        </p:txBody>
      </p:sp>
      <p:sp>
        <p:nvSpPr>
          <p:cNvPr id="13" name="TextBox 12"/>
          <p:cNvSpPr txBox="1"/>
          <p:nvPr/>
        </p:nvSpPr>
        <p:spPr>
          <a:xfrm>
            <a:off x="777240" y="2743200"/>
            <a:ext cx="4952847" cy="2286000"/>
          </a:xfrm>
          <a:prstGeom prst="rect">
            <a:avLst/>
          </a:prstGeom>
          <a:noFill/>
        </p:spPr>
        <p:txBody>
          <a:bodyPr wrap="square" lIns="18288" rIns="18288" tIns="18288" bIns="18288" anchor="t">
            <a:spAutoFit/>
          </a:bodyPr>
          <a:lstStyle/>
          <a:p>
            <a:pPr algn="r" rtl="1">
              <a:lnSpc>
                <a:spcPct val="125000"/>
              </a:lnSpc>
              <a:spcAft>
                <a:spcPts val="1350"/>
              </a:spcAft>
            </a:pPr>
            <a:r>
              <a:rPr sz="1728" b="0" i="0" lang="ur-PK">
                <a:solidFill>
                  <a:srgbClr val="15201E"/>
                </a:solidFill>
                <a:latin typeface="Segoe UI"/>
                <a:cs typeface="Noto Nastaliq Urdu"/>
              </a:rPr>
              <a:t>دھوپ کا چشمہ اور کنارے والی ٹوپی۔</a:t>
            </a:r>
          </a:p>
          <a:p>
            <a:pPr algn="r" rtl="1">
              <a:lnSpc>
                <a:spcPct val="125000"/>
              </a:lnSpc>
              <a:spcAft>
                <a:spcPts val="1350"/>
              </a:spcAft>
            </a:pPr>
            <a:r>
              <a:rPr sz="1728" b="0" i="0" lang="ur-PK">
                <a:solidFill>
                  <a:srgbClr val="15201E"/>
                </a:solidFill>
                <a:latin typeface="Segoe UI"/>
                <a:cs typeface="Noto Nastaliq Urdu"/>
              </a:rPr>
              <a:t>سگریٹ چھوڑنا۔</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دھوپ کا چشمہ اور سگریٹ سے پرہیز آنکھیں بچاتے ہیں۔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موتیا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National Eye Institute, Cataracts; National Eye Institute, Cataract Surgery</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جب روزمرہ زندگی متاثر ہو تو سرجری</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شروع میں</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تیز روشنی، چمک روکنے والے چشمے۔</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نئی عینک</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نیا نمبر مدد دے سکتا ہے۔</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جب زندگی متاثر ہو</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پڑھنا یا ڈرائیونگ مشکل ہو۔</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سرجری</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تقریباً ایک گھنٹہ، تقریباً بغیر درد۔</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انتظار عموماً آنکھوں کو نقصان نہیں دیتا۔</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موتیا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National Eye Institute, Cataracts; National Eye Institute, Cataract Surgery</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5759" b="0" i="0" lang="en-US">
                <a:solidFill>
                  <a:srgbClr val="0A3F3C"/>
                </a:solidFill>
                <a:latin typeface="Georgia"/>
              </a:rPr>
              <a:t>‎10‎</a:t>
            </a:r>
            <a:r>
              <a:rPr sz="5759" b="0" i="0" lang="ur-PK">
                <a:solidFill>
                  <a:srgbClr val="0A3F3C"/>
                </a:solidFill>
                <a:latin typeface="Georgia"/>
                <a:cs typeface="Noto Nastaliq Urdu"/>
              </a:rPr>
              <a:t> میں </a:t>
            </a:r>
            <a:r>
              <a:rPr sz="5759" b="0" i="0" lang="en-US">
                <a:solidFill>
                  <a:srgbClr val="0A3F3C"/>
                </a:solidFill>
                <a:latin typeface="Georgia"/>
              </a:rPr>
              <a:t>‎9‎</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ur-PK">
                <a:solidFill>
                  <a:srgbClr val="46524F"/>
                </a:solidFill>
                <a:latin typeface="Segoe UI"/>
                <a:cs typeface="Noto Nastaliq Urdu"/>
              </a:rPr>
              <a:t>لوگ موتیا کی سرجری کے بعد بہتر دیکھتے ہیں۔</a:t>
            </a:r>
          </a:p>
        </p:txBody>
      </p:sp>
      <p:sp>
        <p:nvSpPr>
          <p:cNvPr id="9" name="Rectangle 8"/>
          <p:cNvSpPr/>
          <p:nvPr/>
        </p:nvSpPr>
        <p:spPr>
          <a:xfrm>
            <a:off x="4876495"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8815" y="1188720"/>
            <a:ext cx="4023360" cy="914400"/>
          </a:xfrm>
          <a:prstGeom prst="rect">
            <a:avLst/>
          </a:prstGeom>
          <a:noFill/>
        </p:spPr>
        <p:txBody>
          <a:bodyPr wrap="square" lIns="18288" rIns="18288" tIns="18288" bIns="18288" anchor="t">
            <a:spAutoFit/>
          </a:bodyPr>
          <a:lstStyle/>
          <a:p>
            <a:pPr algn="r" rtl="1">
              <a:lnSpc>
                <a:spcPct val="125000"/>
              </a:lnSpc>
            </a:pPr>
            <a:r>
              <a:rPr sz="3264" b="0" i="0" lang="en-US">
                <a:solidFill>
                  <a:srgbClr val="0A3F3C"/>
                </a:solidFill>
                <a:latin typeface="Georgia"/>
              </a:rPr>
              <a:t>‎1‎</a:t>
            </a:r>
            <a:r>
              <a:rPr sz="3264" b="0" i="0" lang="ur-PK">
                <a:solidFill>
                  <a:srgbClr val="0A3F3C"/>
                </a:solidFill>
                <a:latin typeface="Georgia"/>
                <a:cs typeface="Noto Nastaliq Urdu"/>
              </a:rPr>
              <a:t> گھنٹہ</a:t>
            </a:r>
          </a:p>
        </p:txBody>
      </p:sp>
      <p:sp>
        <p:nvSpPr>
          <p:cNvPr id="11" name="TextBox 10"/>
          <p:cNvSpPr txBox="1"/>
          <p:nvPr/>
        </p:nvSpPr>
        <p:spPr>
          <a:xfrm>
            <a:off x="578815" y="2148840"/>
            <a:ext cx="4023360" cy="2194560"/>
          </a:xfrm>
          <a:prstGeom prst="rect">
            <a:avLst/>
          </a:prstGeom>
          <a:noFill/>
        </p:spPr>
        <p:txBody>
          <a:bodyPr wrap="square" lIns="18288" rIns="18288" tIns="18288" bIns="18288" anchor="t">
            <a:spAutoFit/>
          </a:bodyPr>
          <a:lstStyle/>
          <a:p>
            <a:pPr algn="r" rtl="1">
              <a:lnSpc>
                <a:spcPct val="125000"/>
              </a:lnSpc>
            </a:pPr>
            <a:r>
              <a:rPr sz="1823" b="0" i="0" lang="ur-PK">
                <a:solidFill>
                  <a:srgbClr val="46524F"/>
                </a:solidFill>
                <a:latin typeface="Segoe UI"/>
                <a:cs typeface="Noto Nastaliq Urdu"/>
              </a:rPr>
              <a:t>آپریشن تقریباً بغیر درد ہوتا ہے۔</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دونوں آنکھیں تقریباً ایک مہینے کے وقفے سے۔</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موتیا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National Eye Institute, Cataracts; U.S. National Library of Medicine, DailyMed, RIMSO-50 (dimethyl sulfoxide) label; Frontiers in Pharmacology, Medicinal Plants and Natural Products Used in Cataract Management (2019 review)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کلینک کے آنکھوں کے دعوے، اور شواہد</a:t>
            </a:r>
          </a:p>
        </p:txBody>
      </p:sp>
      <p:sp>
        <p:nvSpPr>
          <p:cNvPr id="8" name="Rounded Rectangle 7"/>
          <p:cNvSpPr/>
          <p:nvPr/>
        </p:nvSpPr>
        <p:spPr>
          <a:xfrm>
            <a:off x="548639"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01368"/>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موتیا اور کالے پانی کے لیے </a:t>
            </a:r>
            <a:r>
              <a:rPr sz="1728" b="0" i="0" lang="en-US">
                <a:solidFill>
                  <a:srgbClr val="15201E"/>
                </a:solidFill>
                <a:latin typeface="Segoe UI"/>
              </a:rPr>
              <a:t>‎DMSO‎</a:t>
            </a:r>
          </a:p>
        </p:txBody>
      </p:sp>
      <p:sp>
        <p:nvSpPr>
          <p:cNvPr id="11" name="TextBox 10"/>
          <p:cNvSpPr txBox="1"/>
          <p:nvPr/>
        </p:nvSpPr>
        <p:spPr>
          <a:xfrm>
            <a:off x="6202375" y="2916936"/>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کے پرچے میں پیش کردہ</a:t>
            </a:r>
          </a:p>
        </p:txBody>
      </p:sp>
      <p:sp>
        <p:nvSpPr>
          <p:cNvPr id="12" name="Rounded Rectangle 11"/>
          <p:cNvSpPr/>
          <p:nvPr/>
        </p:nvSpPr>
        <p:spPr>
          <a:xfrm>
            <a:off x="3276295" y="1819656"/>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A3271B"/>
                </a:solidFill>
                <a:latin typeface="Segoe UI"/>
                <a:cs typeface="Noto Nastaliq Urdu"/>
              </a:rPr>
              <a:t>شواہد اس کے برعکس</a:t>
            </a:r>
          </a:p>
        </p:txBody>
      </p:sp>
      <p:sp>
        <p:nvSpPr>
          <p:cNvPr id="13" name="TextBox 12"/>
          <p:cNvSpPr txBox="1"/>
          <p:nvPr/>
        </p:nvSpPr>
        <p:spPr>
          <a:xfrm>
            <a:off x="731519" y="2221992"/>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موتیا صرف سرجری سے جاتا ہے؛ </a:t>
            </a:r>
            <a:r>
              <a:rPr sz="1392" b="0" i="0" lang="en-US">
                <a:solidFill>
                  <a:srgbClr val="46524F"/>
                </a:solidFill>
                <a:latin typeface="Segoe UI"/>
              </a:rPr>
              <a:t>‎DMSO‎</a:t>
            </a:r>
            <a:r>
              <a:rPr sz="1392" b="0" i="0" lang="ur-PK">
                <a:solidFill>
                  <a:srgbClr val="46524F"/>
                </a:solidFill>
                <a:latin typeface="Segoe UI"/>
                <a:cs typeface="Noto Nastaliq Urdu"/>
              </a:rPr>
              <a:t> لیبل جانوروں میں عدسے کی دھند بتاتا ہے۔</a:t>
            </a:r>
          </a:p>
        </p:txBody>
      </p:sp>
      <p:sp>
        <p:nvSpPr>
          <p:cNvPr id="14" name="Rounded Rectangle 13"/>
          <p:cNvSpPr/>
          <p:nvPr/>
        </p:nvSpPr>
        <p:spPr>
          <a:xfrm>
            <a:off x="548639"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3465576"/>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202375" y="3575304"/>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پودوں کے نسخے (تحقیقی فولڈر)</a:t>
            </a:r>
          </a:p>
        </p:txBody>
      </p:sp>
      <p:sp>
        <p:nvSpPr>
          <p:cNvPr id="17" name="TextBox 16"/>
          <p:cNvSpPr txBox="1"/>
          <p:nvPr/>
        </p:nvSpPr>
        <p:spPr>
          <a:xfrm>
            <a:off x="6202375" y="4690872"/>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کے تحقیقی فولڈر میں</a:t>
            </a:r>
          </a:p>
        </p:txBody>
      </p:sp>
      <p:sp>
        <p:nvSpPr>
          <p:cNvPr id="18" name="Rounded Rectangle 17"/>
          <p:cNvSpPr/>
          <p:nvPr/>
        </p:nvSpPr>
        <p:spPr>
          <a:xfrm>
            <a:off x="3276295" y="3593592"/>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غیر ثابت شدہ</a:t>
            </a:r>
          </a:p>
        </p:txBody>
      </p:sp>
      <p:sp>
        <p:nvSpPr>
          <p:cNvPr id="19" name="TextBox 18"/>
          <p:cNvSpPr txBox="1"/>
          <p:nvPr/>
        </p:nvSpPr>
        <p:spPr>
          <a:xfrm>
            <a:off x="731519" y="3995928"/>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زیادہ تر چوہوں پر تحقیق؛ انسانوں پر ٹرائلز نہیں؛ بعض نسخے آنکھ کو نقصان دیتے ہیں۔</a:t>
            </a:r>
          </a:p>
        </p:txBody>
      </p:sp>
      <p:sp>
        <p:nvSpPr>
          <p:cNvPr id="20" name="Rounded Rectangle 19"/>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آنکھوں میں کبھی </a:t>
            </a:r>
            <a:r>
              <a:rPr sz="1728" b="0" i="0" lang="en-US">
                <a:solidFill>
                  <a:srgbClr val="0A3F3C"/>
                </a:solidFill>
                <a:latin typeface="Segoe UI"/>
              </a:rPr>
              <a:t>‎DMSO‎</a:t>
            </a:r>
            <a:r>
              <a:rPr sz="1728" b="0" i="0" lang="ur-PK">
                <a:solidFill>
                  <a:srgbClr val="0A3F3C"/>
                </a:solidFill>
                <a:latin typeface="Segoe UI"/>
                <a:cs typeface="Noto Nastaliq Urdu"/>
              </a:rPr>
              <a:t> یا پودوں کا رس نہ ڈالیں۔</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موتیا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اچانک نظر ختم: ایمرجنسی</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ہالوں کے ساتھ درد والی سرخ آنکھ: ایمرجنسی</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چمک، دھبے یا پردہ: ایمرجنسی</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سرجری کے بعد درد یا کم نظر: فوراً کال</a:t>
            </a:r>
          </a:p>
        </p:txBody>
      </p:sp>
      <p:sp>
        <p:nvSpPr>
          <p:cNvPr id="15" name="Oval 14"/>
          <p:cNvSpPr/>
          <p:nvPr/>
        </p:nvSpPr>
        <p:spPr>
          <a:xfrm>
            <a:off x="11313871"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4398264"/>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کیمیکل: دھوئیں، فوری مدد؛ پھنسی چیز: نہ چھیڑیں</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اچانک نظر ختم ہو تو ایمرجنسی جائیں۔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موتیا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National Eye Institute, Cataracts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آنکھ کا معائنہ طے کریں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روشنی کو کام میں لائیں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آنکھوں کی حفاظت کریں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سرجری کا فیصلہ سکون سے</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آنکھ کا معائنہ طے کرنے سے شروع کریں۔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موتیا</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National Eye Institute — Cataracts</a:t>
            </a:r>
          </a:p>
          <a:p>
            <a:pPr algn="l">
              <a:spcAft>
                <a:spcPts val="1200"/>
              </a:spcAft>
            </a:pPr>
            <a:r>
              <a:rPr sz="1600" b="0" i="0">
                <a:solidFill>
                  <a:srgbClr val="46524F"/>
                </a:solidFill>
                <a:latin typeface="Segoe UI"/>
              </a:rPr>
              <a:t>National Eye Institute — Cataract Surgery</a:t>
            </a:r>
          </a:p>
          <a:p>
            <a:pPr algn="l">
              <a:spcAft>
                <a:spcPts val="1200"/>
              </a:spcAft>
            </a:pPr>
            <a:r>
              <a:rPr sz="1600" b="0" i="0">
                <a:solidFill>
                  <a:srgbClr val="46524F"/>
                </a:solidFill>
                <a:latin typeface="Segoe UI"/>
              </a:rPr>
              <a:t>MedlinePlus — Glaucoma</a:t>
            </a:r>
          </a:p>
          <a:p>
            <a:pPr algn="l">
              <a:spcAft>
                <a:spcPts val="1200"/>
              </a:spcAft>
            </a:pPr>
            <a:r>
              <a:rPr sz="1600" b="0" i="0">
                <a:solidFill>
                  <a:srgbClr val="46524F"/>
                </a:solidFill>
                <a:latin typeface="Segoe UI"/>
              </a:rPr>
              <a:t>U.S. National Library of Medicine, DailyMed — RIMSO-50 (dimethyl sulfoxide) label</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Frontiers in Pharmacology — Medicinal Plants and Natural Products Used in Cataract Management (2019 review)</a:t>
            </a:r>
          </a:p>
          <a:p>
            <a:pPr algn="l">
              <a:spcAft>
                <a:spcPts val="1200"/>
              </a:spcAft>
            </a:pPr>
            <a:r>
              <a:rPr sz="1600" b="0" i="0">
                <a:solidFill>
                  <a:srgbClr val="46524F"/>
                </a:solidFill>
                <a:latin typeface="Segoe UI"/>
              </a:rPr>
              <a:t>Pakistan Institute of Medical Advancement — DMSO booklet and Urdu DMSO sheet (items quoted in ProperHealth's English translation)</a:t>
            </a:r>
          </a:p>
          <a:p>
            <a:pPr algn="l">
              <a:spcAft>
                <a:spcPts val="1200"/>
              </a:spcAft>
            </a:pPr>
            <a:r>
              <a:rPr sz="1600" b="0" i="0">
                <a:solidFill>
                  <a:srgbClr val="46524F"/>
                </a:solidFill>
                <a:latin typeface="Segoe UI"/>
              </a:rPr>
              <a:t>Pakistan Institute of Medical Advancement — Research-folder printout on medicinal plants for cataract</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‎4‎</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موتیا</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12</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نظر کا مسئلہ موتیا ہے، یا کچھ اور؟</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میرے لیے سرجری کب مناسب ہوگی؟</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سرجری سے پہلے کون سی دوائیں روکنی ہیں؟</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مجھے کالے پانی کا معائنہ بھی چاہیے؟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