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خوش آمدید۔ یہ سیشن بتاتا ہے کہ کینسر کی تشخیص اور علاج کیسے ہوتا ہے، تکمیلی طریقے کہاں واقعی مدد دیتے ہیں، اور کلینک کی دستاویزات میں متبادل کینسر علاجوں کے بارے میں شواہد کیا کہتے ہیں۔ ہر عدد کا ماخذ درج ہے۔ یہ عمومی معلومات ہیں؛ اپنے علاج سے متعلق سوالات ماہرِ سرطان سے پوچھیں۔</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شروع میں پورا پیغام دیں۔ کچھ تکمیلی طریقے واقعی علامات اور مضر اثرات میں مدد دیتے ہیں۔ کوئی بھی کینسر سے بچانے یا اسے ٹھیک کرنے والا ثابت نہیں ہوا، اور اصل علاج میں تاخیر سے صحت یابی یا شفا کا امکان کم ہوتا ہے۔</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راستہ سمجھائیں۔ کوئی علامت یا اسکریننگ کا نتیجہ سوال اٹھاتا ہے۔ اسکین اور لیبارٹری ٹیسٹ اشارے دیتے ہیں؛ پی ای ٹی اسکین اس لیے کام کرتا ہے کہ کینسر کے خلیے زیادہ گلوکوز لیتے ہیں۔ ٹیومر مارکر دوسری وجوہات سے بھی بڑھ سکتے ہیں، اس لیے انہیں دوسرے ٹیسٹوں کے ساتھ ملایا جاتا ہے۔ بایوپسی اکثر یقین کا واحد طریقہ ہے۔ پھر منصوبہ اس مخصوص کینسر کے مطابق بنتا ہے۔</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علاج کی بڑی اقسام: سرجری کینسر نکالتی ہے؛ کیموتھراپی تیزی سے بڑھنے والے خلیے مارتی یا روکتی ہے؛ شعاعیں کینسر کے خلیے مارتی اور رسولی چھوٹی کرتی ہیں؛ امیونوتھراپی مدافعتی نظام کو لڑنے میں مدد دیتی ہے؛ ہارمون تھراپی ہارمون سے بڑھنے والے چھاتی اور پروسٹیٹ کے کینسر سست کرتی ہے۔ زیادہ تر لوگوں کو کینسر کی قسم اور مرحلے کے مطابق کئی علاج ملا کر دیے جاتے ہیں۔</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یہ بنیادی فرق ہے۔ تکمیلی طریقے علاج کے ساتھ استعمال ہوتے ہیں؛ متبادل طریقے اس کی جگہ۔ آکوپنکچر متلی میں آرام دے سکتا ہے، اور یوگا اور ذہن سازی علامات میں مدد دے سکتے ہیں۔ مطالعات میں تائی چی نے تھکاوٹ میں بہتری دی جب علاج کے ساتھ شامل ہوئی، مگر اس کی جگہ نہیں۔ کوئی طریقہ کینسر ٹھیک کرنے والا ثابت نہیں ہوا، اور تاخیر سے صحت یابی یا شفا کا امکان کم ہوتا ہے۔</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کلینک کا بروشر کیموتھراپی یا بایوپسی کے بغیر نوے فیصد کامیابی کا دعویٰ کرتا ہے، اور اس کا نوٹ ٹشو بایوپسی کی جگہ لیکوئڈ بایوپسی اور ٹیومر مارکر تجویز کرتا ہے۔ آزاد ذرائع کے مطابق بایوپسی اکثر واحد یقینی ٹیسٹ ہے اور کوئی تکمیلی طریقہ کینسر ٹھیک نہیں کرتا۔ نوٹ یہ بھی کہتا ہے کہ کینسر وائرس سے ہوتا ہے۔ یہ جزوی طور پر درست ہے: ایچ پی وی تقریباً تمام سروائیکل کینسر کا سبب ہے اور ہیپاٹائٹس بی اور سی جگر کا کینسر کر سکتے ہیں، اسی لیے ویکسین اور ہیپاٹائٹس کا علاج کینسر سے بچاتے ہیں۔ مگر یہ ہر کینسر پر لاگو نہیں، اور پراپر ہیلتھ کو رائف مشین کا کوئی جائزہ نہیں ملا۔</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نوٹ میں ڈرپ، منہ اور جلد کے ذریعے کلورین ڈائی آکسائیڈ، اوزون، اور رسولی چھوٹی کرنے کے طریقے درج ہیں۔ ایف ڈی اے کے مطابق کلورین ڈائی آکسائیڈ پینا بلیچ پینے کے برابر ہے اور اموات رپورٹ ہوئی ہیں، اور وفاقی ضابطہ اوزون کو زہریلی گیس کہتا ہے جس کا کوئی معلوم طبی استعمال نہیں۔ کلینک کے تحقیقی فولڈر میں سیزیم کلورائیڈ تھراپی کی ایک دستاویز ہے؛ ایف ڈی اے کے مطابق سیزیم کلورائیڈ کبھی محفوظ یا مؤثر ثابت نہیں ہوا اور صارفین کو اس سے بچنے کی تنبیہ ہے۔</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جو درست ہے اسے تسلیم کریں۔ نوٹ کہتا ہے کہ تابکار گلوکوز کینسر کے خلیوں کو نمایاں کرتا ہے، اور یہ درست ہے: یہی پی ای ٹی اسکین کی بنیاد ہے۔ نوٹ میں کم مقدار نالٹریکسون بھی درج ہے۔ نالٹریکسون نسخے کی دوا ہے جس کا درج شدہ استعمال نشے کا علاج ہے؛ پراپر ہیلتھ نے ابھی کینسر میں کم مقدار کا جائزہ نہیں لیا اور کسی طرف دعویٰ نہیں کرتا۔ کوئی بھی اضافی دوا ماہرِ سرطان اور فارماسسٹ کے ذریعے آنی چاہیے۔</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چار حفاظتی اقدامات۔ تجویز ہو تو بایوپسی کروائیں۔ تحریری منصوبہ مانگیں۔ تکمیلی علاج ساتھ شامل کریں، کبھی جگہ پر نہیں۔ اور اپنے ماہرِ سرطان اور فارماسسٹ کو ہر سپلیمنٹ بتائیں، کیونکہ بعض کینسر کی دواؤں سے نقصان دہ تعامل کرتے ہیں۔</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ان علامات میں فوری مدد ضروری ہے۔ کیموتھراپی کے دوران بخار سنگین ہو سکتا ہے۔ یہ فہرست پراپر ہیلتھ کی حفاظتی عبارت ہے جس کی فارماسسٹ سے منظوری باقی ہے۔</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پانچ عملی قدم: خدشے کی مناسب جانچ، تحریری منصوبہ، تکمیلی علاج ساتھ شامل کرنا، ہر سپلیمنٹ ماہرِ سرطان کو بتانا، اور بچاؤ پر عمل، بشمول ایچ پی وی ویکسین اور ہیپاٹائٹس کا ٹیسٹ۔</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تمام اعداد ان ذرائع سے ہیں۔ ہر دعوے کی مکمل فہرست، اس کے اصل اقتباس کے ساتھ، موضوع کے حوالہ جات والے صفحے پر ہے۔ کلینک کی دستاویزات نجی فائلیں ہیں۔ فوری مدد کی علامات ان ذرائع کا بھی حوالہ دیتی ہیں: National Cancer Institute — Symptoms of Cancer؛ National Cancer Institute — Infection and Neutropenia during Cancer Treatment؛ National Cancer Institute — Nausea and Vomiting and Cancer Treatment؛ MedlinePlus — Dehydration؛ MedlinePlus — Sodium hypochlorite poisoning؛ America's Poison Centers — First aid: Act fast!؛ FDA — Public Health Alert Concerning Dietary Supplements Containing Cesium Chloride۔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آخر میں وہ سوالات دیں جو لوگ اپنے ماہرِ سرطان کے پاس لے جا سکیں۔ یاد دلائیں کہ یہ لیکچر جائزے کا نسخہ ہے اور ابھی فارماسسٹ سے منظور شدہ نہیں۔</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3.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a:t>
            </a:r>
          </a:p>
        </p:txBody>
      </p:sp>
      <p:sp>
        <p:nvSpPr>
          <p:cNvPr id="6" name="Rounded Rectangle 5"/>
          <p:cNvSpPr/>
          <p:nvPr/>
        </p:nvSpPr>
        <p:spPr>
          <a:xfrm>
            <a:off x="11076127" y="1143000"/>
            <a:ext cx="566928" cy="566928"/>
          </a:xfrm>
          <a:prstGeom prst="roundRect">
            <a:avLst>
              <a:gd name="adj" fmla="val 8000"/>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7" name="Rounded Rectangle 6"/>
          <p:cNvSpPr/>
          <p:nvPr/>
        </p:nvSpPr>
        <p:spPr>
          <a:xfrm>
            <a:off x="11323015" y="1261872"/>
            <a:ext cx="73152" cy="329184"/>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Rounded Rectangle 7"/>
          <p:cNvSpPr/>
          <p:nvPr/>
        </p:nvSpPr>
        <p:spPr>
          <a:xfrm>
            <a:off x="11194999" y="1389888"/>
            <a:ext cx="329184" cy="73152"/>
          </a:xfrm>
          <a:prstGeom prst="roundRect">
            <a:avLst/>
          </a:prstGeom>
          <a:solidFill>
            <a:srgbClr val="F7F5F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Oval 8"/>
          <p:cNvSpPr/>
          <p:nvPr/>
        </p:nvSpPr>
        <p:spPr>
          <a:xfrm>
            <a:off x="11295583" y="1362456"/>
            <a:ext cx="128016" cy="128016"/>
          </a:xfrm>
          <a:prstGeom prst="ellipse">
            <a:avLst/>
          </a:prstGeom>
          <a:solidFill>
            <a:srgbClr val="B7791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385255" y="1161288"/>
            <a:ext cx="4572000" cy="548640"/>
          </a:xfrm>
          <a:prstGeom prst="rect">
            <a:avLst/>
          </a:prstGeom>
          <a:noFill/>
        </p:spPr>
        <p:txBody>
          <a:bodyPr wrap="square" lIns="18288" rIns="18288" tIns="18288" bIns="18288" anchor="ctr">
            <a:spAutoFit/>
          </a:bodyPr>
          <a:lstStyle/>
          <a:p>
            <a:pPr algn="r" rtl="1">
              <a:lnSpc>
                <a:spcPct val="125000"/>
              </a:lnSpc>
            </a:pPr>
            <a:r>
              <a:rPr sz="2304" b="0" i="0" lang="ur-PK">
                <a:solidFill>
                  <a:srgbClr val="F7F5F0"/>
                </a:solidFill>
                <a:latin typeface="Georgia"/>
                <a:cs typeface="Noto Nastaliq Urdu"/>
              </a:rPr>
              <a:t>پراپر ہیلتھ</a:t>
            </a:r>
          </a:p>
        </p:txBody>
      </p:sp>
      <p:sp>
        <p:nvSpPr>
          <p:cNvPr id="11" name="TextBox 10"/>
          <p:cNvSpPr txBox="1"/>
          <p:nvPr/>
        </p:nvSpPr>
        <p:spPr>
          <a:xfrm>
            <a:off x="2041855" y="2148840"/>
            <a:ext cx="9601200" cy="2011680"/>
          </a:xfrm>
          <a:prstGeom prst="rect">
            <a:avLst/>
          </a:prstGeom>
          <a:noFill/>
        </p:spPr>
        <p:txBody>
          <a:bodyPr wrap="square" lIns="18288" rIns="18288" tIns="18288" bIns="18288" anchor="t">
            <a:spAutoFit/>
          </a:bodyPr>
          <a:lstStyle/>
          <a:p>
            <a:pPr algn="r" rtl="1">
              <a:lnSpc>
                <a:spcPct val="125000"/>
              </a:lnSpc>
            </a:pPr>
            <a:r>
              <a:rPr sz="3647" b="0" i="0" lang="ur-PK">
                <a:solidFill>
                  <a:srgbClr val="F7F5F0"/>
                </a:solidFill>
                <a:latin typeface="Georgia"/>
                <a:cs typeface="Noto Nastaliq Urdu"/>
              </a:rPr>
              <a:t>کینسر کا علاج اور متبادل طریقے: مریضوں کے لیے لیکچر</a:t>
            </a:r>
          </a:p>
        </p:txBody>
      </p:sp>
      <p:sp>
        <p:nvSpPr>
          <p:cNvPr id="12" name="TextBox 11"/>
          <p:cNvSpPr txBox="1"/>
          <p:nvPr/>
        </p:nvSpPr>
        <p:spPr>
          <a:xfrm>
            <a:off x="2956255" y="4160520"/>
            <a:ext cx="8686800" cy="914400"/>
          </a:xfrm>
          <a:prstGeom prst="rect">
            <a:avLst/>
          </a:prstGeom>
          <a:noFill/>
        </p:spPr>
        <p:txBody>
          <a:bodyPr wrap="square" lIns="18288" rIns="18288" tIns="18288" bIns="18288" anchor="t">
            <a:spAutoFit/>
          </a:bodyPr>
          <a:lstStyle/>
          <a:p>
            <a:pPr algn="r" rtl="1">
              <a:lnSpc>
                <a:spcPct val="125000"/>
              </a:lnSpc>
            </a:pPr>
            <a:r>
              <a:rPr sz="1920" b="0" i="0" lang="ur-PK">
                <a:solidFill>
                  <a:srgbClr val="B9D4CF"/>
                </a:solidFill>
                <a:latin typeface="Segoe UI"/>
                <a:cs typeface="Noto Nastaliq Urdu"/>
              </a:rPr>
              <a:t>تشخیص، معیاری علاج، تکمیلی دیکھ بھال، اور متبادل طریقوں پر شواہد</a:t>
            </a:r>
          </a:p>
        </p:txBody>
      </p:sp>
      <p:sp>
        <p:nvSpPr>
          <p:cNvPr id="13" name="TextBox 12"/>
          <p:cNvSpPr txBox="1"/>
          <p:nvPr/>
        </p:nvSpPr>
        <p:spPr>
          <a:xfrm>
            <a:off x="2956255" y="5120640"/>
            <a:ext cx="8686800" cy="457200"/>
          </a:xfrm>
          <a:prstGeom prst="rect">
            <a:avLst/>
          </a:prstGeom>
          <a:noFill/>
        </p:spPr>
        <p:txBody>
          <a:bodyPr wrap="square" lIns="18288" rIns="18288" tIns="18288" bIns="18288" anchor="t">
            <a:spAutoFit/>
          </a:bodyPr>
          <a:lstStyle/>
          <a:p>
            <a:pPr algn="r" rtl="1">
              <a:lnSpc>
                <a:spcPct val="125000"/>
              </a:lnSpc>
            </a:pPr>
            <a:r>
              <a:rPr sz="1344" b="0" i="0" lang="ur-PK">
                <a:solidFill>
                  <a:srgbClr val="B9D4CF"/>
                </a:solidFill>
                <a:latin typeface="Segoe UI"/>
                <a:cs typeface="Noto Nastaliq Urdu"/>
              </a:rPr>
              <a:t>مریضوں اور ان کے گھر والوں کے لیے · تقریباً </a:t>
            </a:r>
            <a:r>
              <a:rPr sz="1344" b="0" i="0" lang="en-US">
                <a:solidFill>
                  <a:srgbClr val="B9D4CF"/>
                </a:solidFill>
                <a:latin typeface="Segoe UI"/>
              </a:rPr>
              <a:t>‎20‎</a:t>
            </a:r>
            <a:r>
              <a:rPr sz="1344" b="0" i="0" lang="ur-PK">
                <a:solidFill>
                  <a:srgbClr val="B9D4CF"/>
                </a:solidFill>
                <a:latin typeface="Segoe UI"/>
                <a:cs typeface="Noto Nastaliq Urdu"/>
              </a:rPr>
              <a:t> منٹ</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2</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NCCIH, Cancer and Complementary Health Approaches: What You Need To Know</a:t>
            </a:r>
          </a:p>
        </p:txBody>
      </p:sp>
      <p:sp>
        <p:nvSpPr>
          <p:cNvPr id="7" name="TextBox 6"/>
          <p:cNvSpPr txBox="1"/>
          <p:nvPr/>
        </p:nvSpPr>
        <p:spPr>
          <a:xfrm>
            <a:off x="1218895" y="2390140"/>
            <a:ext cx="10424160" cy="2583180"/>
          </a:xfrm>
          <a:prstGeom prst="rect">
            <a:avLst/>
          </a:prstGeom>
          <a:noFill/>
        </p:spPr>
        <p:txBody>
          <a:bodyPr wrap="square" lIns="18288" rIns="18288" tIns="18288" bIns="18288" anchor="t">
            <a:spAutoFit/>
          </a:bodyPr>
          <a:lstStyle/>
          <a:p>
            <a:pPr algn="r" rtl="1">
              <a:lnSpc>
                <a:spcPct val="125000"/>
              </a:lnSpc>
            </a:pPr>
            <a:r>
              <a:rPr sz="4032" b="0" i="0" lang="ur-PK">
                <a:solidFill>
                  <a:srgbClr val="0A3F3C"/>
                </a:solidFill>
                <a:latin typeface="Georgia"/>
                <a:cs typeface="Noto Nastaliq Urdu"/>
              </a:rPr>
              <a:t>تکمیلی علاج مدد دے سکتا ہے۔ کوئی متبادل کینسر ٹھیک کرنے والا ثابت نہیں ہوا۔</a:t>
            </a:r>
          </a:p>
        </p:txBody>
      </p:sp>
      <p:sp>
        <p:nvSpPr>
          <p:cNvPr id="8" name="Rectangle 7"/>
          <p:cNvSpPr/>
          <p:nvPr/>
        </p:nvSpPr>
        <p:spPr>
          <a:xfrm>
            <a:off x="11588191" y="5156200"/>
            <a:ext cx="54864" cy="467360"/>
          </a:xfrm>
          <a:prstGeom prst="rect">
            <a:avLst/>
          </a:prstGeom>
          <a:solidFill>
            <a:srgbClr val="B779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1767535" y="5110480"/>
            <a:ext cx="9601200" cy="558800"/>
          </a:xfrm>
          <a:prstGeom prst="rect">
            <a:avLst/>
          </a:prstGeom>
          <a:noFill/>
        </p:spPr>
        <p:txBody>
          <a:bodyPr wrap="square" lIns="18288" rIns="18288" tIns="18288" bIns="18288" anchor="t">
            <a:spAutoFit/>
          </a:bodyPr>
          <a:lstStyle/>
          <a:p>
            <a:pPr algn="r" rtl="1">
              <a:lnSpc>
                <a:spcPts val="4400"/>
              </a:lnSpc>
            </a:pPr>
            <a:r>
              <a:rPr sz="2304" b="0" i="0" lang="ur-PK">
                <a:solidFill>
                  <a:srgbClr val="46524F"/>
                </a:solidFill>
                <a:latin typeface="Segoe UI"/>
                <a:cs typeface="Noto Nastaliq Urdu"/>
              </a:rPr>
              <a:t>علاج میں تاخیر سے صحت یابی یا شفا کا امکان کم ہوتا ہے۔</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3</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Cancer Institute, How Cancer Is Diagnosed; National Cancer Institute, Tumor Markers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عموماً بایوپسی تشخیص کی تصدیق کرتی ہے</a:t>
            </a:r>
          </a:p>
        </p:txBody>
      </p:sp>
      <p:sp>
        <p:nvSpPr>
          <p:cNvPr id="8" name="Oval 7"/>
          <p:cNvSpPr/>
          <p:nvPr/>
        </p:nvSpPr>
        <p:spPr>
          <a:xfrm>
            <a:off x="10774375"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1</a:t>
            </a:r>
          </a:p>
        </p:txBody>
      </p:sp>
      <p:cxnSp>
        <p:nvCxnSpPr>
          <p:cNvPr id="9" name="Connector 8"/>
          <p:cNvCxnSpPr/>
          <p:nvPr/>
        </p:nvCxnSpPr>
        <p:spPr>
          <a:xfrm flipH="1">
            <a:off x="8949461"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9178061"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کوئی علامت یا اسکریننگ کا نتیجہ</a:t>
            </a:r>
          </a:p>
        </p:txBody>
      </p:sp>
      <p:sp>
        <p:nvSpPr>
          <p:cNvPr id="11" name="TextBox 10"/>
          <p:cNvSpPr txBox="1"/>
          <p:nvPr/>
        </p:nvSpPr>
        <p:spPr>
          <a:xfrm>
            <a:off x="9178061"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ڈاکٹر وجہ ڈھونڈتا ہے، جو کینسر ہو بھی سکتی ہے اور نہیں بھی۔</a:t>
            </a:r>
          </a:p>
        </p:txBody>
      </p:sp>
      <p:sp>
        <p:nvSpPr>
          <p:cNvPr id="12" name="Oval 11"/>
          <p:cNvSpPr/>
          <p:nvPr/>
        </p:nvSpPr>
        <p:spPr>
          <a:xfrm>
            <a:off x="7897901"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2</a:t>
            </a:r>
          </a:p>
        </p:txBody>
      </p:sp>
      <p:cxnSp>
        <p:nvCxnSpPr>
          <p:cNvPr id="13" name="Connector 12"/>
          <p:cNvCxnSpPr/>
          <p:nvPr/>
        </p:nvCxnSpPr>
        <p:spPr>
          <a:xfrm flipH="1">
            <a:off x="6072987"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4" name="TextBox 13"/>
          <p:cNvSpPr txBox="1"/>
          <p:nvPr/>
        </p:nvSpPr>
        <p:spPr>
          <a:xfrm>
            <a:off x="6301587"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اسکین اور لیبارٹری ٹیسٹ</a:t>
            </a:r>
          </a:p>
        </p:txBody>
      </p:sp>
      <p:sp>
        <p:nvSpPr>
          <p:cNvPr id="15" name="TextBox 14"/>
          <p:cNvSpPr txBox="1"/>
          <p:nvPr/>
        </p:nvSpPr>
        <p:spPr>
          <a:xfrm>
            <a:off x="6301587"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امیجنگ اور ٹیومر مارکر اشارے دیتے ہیں؛ صرف بڑھا ہوا مارکر تشخیص نہیں۔</a:t>
            </a:r>
          </a:p>
        </p:txBody>
      </p:sp>
      <p:sp>
        <p:nvSpPr>
          <p:cNvPr id="16" name="Oval 15"/>
          <p:cNvSpPr/>
          <p:nvPr/>
        </p:nvSpPr>
        <p:spPr>
          <a:xfrm>
            <a:off x="5021427"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3</a:t>
            </a:r>
          </a:p>
        </p:txBody>
      </p:sp>
      <p:cxnSp>
        <p:nvCxnSpPr>
          <p:cNvPr id="17" name="Connector 16"/>
          <p:cNvCxnSpPr/>
          <p:nvPr/>
        </p:nvCxnSpPr>
        <p:spPr>
          <a:xfrm flipH="1">
            <a:off x="3196513" y="2267712"/>
            <a:ext cx="1642034" cy="0"/>
          </a:xfrm>
          <a:prstGeom prst="line">
            <a:avLst/>
          </a:prstGeom>
          <a:ln w="28575">
            <a:solidFill>
              <a:srgbClr val="B9D4CF"/>
            </a:solidFill>
            <a:tailEnd type="triangle" w="med" len="med"/>
          </a:ln>
        </p:spPr>
        <p:style>
          <a:lnRef idx="2">
            <a:schemeClr val="accent1"/>
          </a:lnRef>
          <a:fillRef idx="0">
            <a:schemeClr val="accent1"/>
          </a:fillRef>
          <a:effectRef idx="1">
            <a:schemeClr val="accent1"/>
          </a:effectRef>
          <a:fontRef idx="minor">
            <a:schemeClr val="tx1"/>
          </a:fontRef>
        </p:style>
      </p:cxnSp>
      <p:sp>
        <p:nvSpPr>
          <p:cNvPr id="18" name="TextBox 17"/>
          <p:cNvSpPr txBox="1"/>
          <p:nvPr/>
        </p:nvSpPr>
        <p:spPr>
          <a:xfrm>
            <a:off x="3425113"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بایوپسی</a:t>
            </a:r>
          </a:p>
        </p:txBody>
      </p:sp>
      <p:sp>
        <p:nvSpPr>
          <p:cNvPr id="19" name="TextBox 18"/>
          <p:cNvSpPr txBox="1"/>
          <p:nvPr/>
        </p:nvSpPr>
        <p:spPr>
          <a:xfrm>
            <a:off x="3425113"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اکثر یقینی طور پر جاننے کا واحد طریقہ۔</a:t>
            </a:r>
          </a:p>
        </p:txBody>
      </p:sp>
      <p:sp>
        <p:nvSpPr>
          <p:cNvPr id="20" name="Oval 19"/>
          <p:cNvSpPr/>
          <p:nvPr/>
        </p:nvSpPr>
        <p:spPr>
          <a:xfrm>
            <a:off x="2144953" y="1828800"/>
            <a:ext cx="868680" cy="868680"/>
          </a:xfrm>
          <a:prstGeom prst="ellipse">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3000" b="0" i="0">
                <a:solidFill>
                  <a:srgbClr val="0A3F3C"/>
                </a:solidFill>
                <a:latin typeface="Georgia"/>
              </a:rPr>
              <a:t>4</a:t>
            </a:r>
          </a:p>
        </p:txBody>
      </p:sp>
      <p:sp>
        <p:nvSpPr>
          <p:cNvPr id="21" name="TextBox 20"/>
          <p:cNvSpPr txBox="1"/>
          <p:nvPr/>
        </p:nvSpPr>
        <p:spPr>
          <a:xfrm>
            <a:off x="548639" y="2926080"/>
            <a:ext cx="2464993" cy="640080"/>
          </a:xfrm>
          <a:prstGeom prst="rect">
            <a:avLst/>
          </a:prstGeom>
          <a:noFill/>
        </p:spPr>
        <p:txBody>
          <a:bodyPr wrap="square" lIns="18288" rIns="18288" tIns="18288" bIns="18288" anchor="t">
            <a:spAutoFit/>
          </a:bodyPr>
          <a:lstStyle/>
          <a:p>
            <a:pPr algn="r" rtl="1">
              <a:lnSpc>
                <a:spcPct val="125000"/>
              </a:lnSpc>
            </a:pPr>
            <a:r>
              <a:rPr sz="1823" b="0" i="0" lang="ur-PK">
                <a:solidFill>
                  <a:srgbClr val="15201E"/>
                </a:solidFill>
                <a:latin typeface="Segoe UI"/>
                <a:cs typeface="Noto Nastaliq Urdu"/>
              </a:rPr>
              <a:t>اس کینسر کے لیے منصوبہ</a:t>
            </a:r>
          </a:p>
        </p:txBody>
      </p:sp>
      <p:sp>
        <p:nvSpPr>
          <p:cNvPr id="22" name="TextBox 21"/>
          <p:cNvSpPr txBox="1"/>
          <p:nvPr/>
        </p:nvSpPr>
        <p:spPr>
          <a:xfrm>
            <a:off x="548639" y="3611880"/>
            <a:ext cx="2464993" cy="1371600"/>
          </a:xfrm>
          <a:prstGeom prst="rect">
            <a:avLst/>
          </a:prstGeom>
          <a:noFill/>
        </p:spPr>
        <p:txBody>
          <a:bodyPr wrap="square" lIns="18288" rIns="18288" tIns="18288" bIns="18288" anchor="t">
            <a:spAutoFit/>
          </a:bodyPr>
          <a:lstStyle/>
          <a:p>
            <a:pPr algn="r" rtl="1">
              <a:lnSpc>
                <a:spcPct val="125000"/>
              </a:lnSpc>
            </a:pPr>
            <a:r>
              <a:rPr sz="1344" b="0" i="0" lang="ur-PK">
                <a:solidFill>
                  <a:srgbClr val="46524F"/>
                </a:solidFill>
                <a:latin typeface="Segoe UI"/>
                <a:cs typeface="Noto Nastaliq Urdu"/>
              </a:rPr>
              <a:t>علاج کینسر کی قسم اور اس کے پھیلاؤ پر منحصر ہے۔</a:t>
            </a:r>
          </a:p>
        </p:txBody>
      </p:sp>
      <p:sp>
        <p:nvSpPr>
          <p:cNvPr id="23" name="Rounded Rectangle 22"/>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4" name="Rectangle 23"/>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5" name="TextBox 24"/>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صرف بڑھا ہوا ٹیومر مارکر تشخیص نہیں۔</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4</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 National Cancer Institute, Types of Cancer Treatment</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علاج کینسر کے مطابق ہوتا ہے</a:t>
            </a:r>
          </a:p>
        </p:txBody>
      </p:sp>
      <p:graphicFrame>
        <p:nvGraphicFramePr>
          <p:cNvPr id="8" name="Table 7"/>
          <p:cNvGraphicFramePr>
            <a:graphicFrameLocks noGrp="1"/>
          </p:cNvGraphicFramePr>
          <p:nvPr/>
        </p:nvGraphicFramePr>
        <p:xfrm>
          <a:off x="548640" y="1783080"/>
          <a:ext cx="11094414" cy="3200400"/>
        </p:xfrm>
        <a:graphic>
          <a:graphicData uri="http://schemas.openxmlformats.org/drawingml/2006/table">
            <a:tbl>
              <a:tblPr firstRow="1" bandRow="0" rtl="1">
                <a:tableStyleId>{5C22544A-7EE6-4342-B048-85BDC9FD1C3A}</a:tableStyleId>
              </a:tblPr>
              <a:tblGrid>
                <a:gridCol w="7607598"/>
                <a:gridCol w="3486816"/>
              </a:tblGrid>
              <a:tr h="533400">
                <a:tc>
                  <a:txBody>
                    <a:bodyPr/>
                    <a:lstStyle/>
                    <a:p>
                      <a:pPr algn="r" rtl="1">
                        <a:lnSpc>
                          <a:spcPct val="125000"/>
                        </a:lnSpc>
                      </a:pPr>
                      <a:r>
                        <a:rPr sz="1344" b="0" i="0" lang="ur-PK">
                          <a:solidFill>
                            <a:srgbClr val="46524F"/>
                          </a:solidFill>
                          <a:latin typeface="Segoe UI"/>
                          <a:cs typeface="Noto Nastaliq Urdu"/>
                        </a:rPr>
                        <a:t>یہ کیا کرتا ہے</a:t>
                      </a:r>
                    </a:p>
                  </a:txBody>
                  <a:tcPr marL="128016" marR="128016" anchor="ctr">
                    <a:solidFill>
                      <a:srgbClr val="EFECE4"/>
                    </a:solidFill>
                  </a:tcPr>
                </a:tc>
                <a:tc>
                  <a:txBody>
                    <a:bodyPr/>
                    <a:lstStyle/>
                    <a:p>
                      <a:pPr algn="r" rtl="1">
                        <a:lnSpc>
                          <a:spcPct val="125000"/>
                        </a:lnSpc>
                      </a:pPr>
                      <a:r>
                        <a:rPr sz="1344" b="0" i="0" lang="ur-PK">
                          <a:solidFill>
                            <a:srgbClr val="46524F"/>
                          </a:solidFill>
                          <a:latin typeface="Segoe UI"/>
                          <a:cs typeface="Noto Nastaliq Urdu"/>
                        </a:rPr>
                        <a:t>علاج</a:t>
                      </a:r>
                    </a:p>
                  </a:txBody>
                  <a:tcPr marL="128016" marR="128016" anchor="ctr">
                    <a:solidFill>
                      <a:srgbClr val="EFECE4"/>
                    </a:solidFill>
                  </a:tcPr>
                </a:tc>
              </a:tr>
              <a:tr h="533400">
                <a:tc>
                  <a:txBody>
                    <a:bodyPr/>
                    <a:lstStyle/>
                    <a:p>
                      <a:pPr algn="r" rtl="1">
                        <a:lnSpc>
                          <a:spcPct val="125000"/>
                        </a:lnSpc>
                      </a:pPr>
                      <a:r>
                        <a:rPr sz="1439" b="0" i="0" lang="ur-PK">
                          <a:solidFill>
                            <a:srgbClr val="15201E"/>
                          </a:solidFill>
                          <a:latin typeface="Segoe UI"/>
                          <a:cs typeface="Noto Nastaliq Urdu"/>
                        </a:rPr>
                        <a:t>سرجن کینسر نکال دیتا ہے۔</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سرجری</a:t>
                      </a:r>
                    </a:p>
                  </a:txBody>
                  <a:tcPr marL="128016" marR="128016" anchor="ctr">
                    <a:solidFill>
                      <a:srgbClr val="FFFFFF"/>
                    </a:solidFill>
                  </a:tcPr>
                </a:tc>
              </a:tr>
              <a:tr h="533400">
                <a:tc>
                  <a:txBody>
                    <a:bodyPr/>
                    <a:lstStyle/>
                    <a:p>
                      <a:pPr algn="r" rtl="1">
                        <a:lnSpc>
                          <a:spcPct val="125000"/>
                        </a:lnSpc>
                      </a:pPr>
                      <a:r>
                        <a:rPr sz="1439" b="0" i="0" lang="ur-PK">
                          <a:solidFill>
                            <a:srgbClr val="15201E"/>
                          </a:solidFill>
                          <a:latin typeface="Segoe UI"/>
                          <a:cs typeface="Noto Nastaliq Urdu"/>
                        </a:rPr>
                        <a:t>تیزی سے بڑھنے والے خلیوں کو مارتی یا روکتی ہے۔</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کیموتھراپی</a:t>
                      </a:r>
                    </a:p>
                  </a:txBody>
                  <a:tcPr marL="128016" marR="128016" anchor="ctr">
                    <a:solidFill>
                      <a:srgbClr val="FFFFFF"/>
                    </a:solidFill>
                  </a:tcPr>
                </a:tc>
              </a:tr>
              <a:tr h="533400">
                <a:tc>
                  <a:txBody>
                    <a:bodyPr/>
                    <a:lstStyle/>
                    <a:p>
                      <a:pPr algn="r" rtl="1">
                        <a:lnSpc>
                          <a:spcPct val="125000"/>
                        </a:lnSpc>
                      </a:pPr>
                      <a:r>
                        <a:rPr sz="1439" b="0" i="0" lang="ur-PK">
                          <a:solidFill>
                            <a:srgbClr val="15201E"/>
                          </a:solidFill>
                          <a:latin typeface="Segoe UI"/>
                          <a:cs typeface="Noto Nastaliq Urdu"/>
                        </a:rPr>
                        <a:t>زیادہ مقدار کی شعاعیں کینسر کے خلیے مارتی اور رسولی چھوٹی کرتی ہیں۔</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شعاعوں کا علاج</a:t>
                      </a:r>
                    </a:p>
                  </a:txBody>
                  <a:tcPr marL="128016" marR="128016" anchor="ctr">
                    <a:solidFill>
                      <a:srgbClr val="FFFFFF"/>
                    </a:solidFill>
                  </a:tcPr>
                </a:tc>
              </a:tr>
              <a:tr h="533400">
                <a:tc>
                  <a:txBody>
                    <a:bodyPr/>
                    <a:lstStyle/>
                    <a:p>
                      <a:pPr algn="r" rtl="1">
                        <a:lnSpc>
                          <a:spcPct val="125000"/>
                        </a:lnSpc>
                      </a:pPr>
                      <a:r>
                        <a:rPr sz="1439" b="0" i="0" lang="ur-PK">
                          <a:solidFill>
                            <a:srgbClr val="15201E"/>
                          </a:solidFill>
                          <a:latin typeface="Segoe UI"/>
                          <a:cs typeface="Noto Nastaliq Urdu"/>
                        </a:rPr>
                        <a:t>مدافعتی نظام کو کینسر سے لڑنے میں مدد دیتی ہے۔</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امیونوتھراپی</a:t>
                      </a:r>
                    </a:p>
                  </a:txBody>
                  <a:tcPr marL="128016" marR="128016" anchor="ctr">
                    <a:solidFill>
                      <a:srgbClr val="FFFFFF"/>
                    </a:solidFill>
                  </a:tcPr>
                </a:tc>
              </a:tr>
              <a:tr h="533400">
                <a:tc>
                  <a:txBody>
                    <a:bodyPr/>
                    <a:lstStyle/>
                    <a:p>
                      <a:pPr algn="r" rtl="1">
                        <a:lnSpc>
                          <a:spcPct val="125000"/>
                        </a:lnSpc>
                      </a:pPr>
                      <a:r>
                        <a:rPr sz="1439" b="0" i="0" lang="ur-PK">
                          <a:solidFill>
                            <a:srgbClr val="15201E"/>
                          </a:solidFill>
                          <a:latin typeface="Segoe UI"/>
                          <a:cs typeface="Noto Nastaliq Urdu"/>
                        </a:rPr>
                        <a:t>ہارمون سے بڑھنے والے چھاتی اور پروسٹیٹ کے کینسر سست یا روکتی ہے۔</a:t>
                      </a:r>
                    </a:p>
                  </a:txBody>
                  <a:tcPr marL="128016" marR="128016" anchor="ctr">
                    <a:solidFill>
                      <a:srgbClr val="FFFFFF"/>
                    </a:solidFill>
                  </a:tcPr>
                </a:tc>
                <a:tc>
                  <a:txBody>
                    <a:bodyPr/>
                    <a:lstStyle/>
                    <a:p>
                      <a:pPr algn="r" rtl="1">
                        <a:lnSpc>
                          <a:spcPct val="125000"/>
                        </a:lnSpc>
                      </a:pPr>
                      <a:r>
                        <a:rPr sz="1439" b="0" i="0" lang="ur-PK">
                          <a:solidFill>
                            <a:srgbClr val="15201E"/>
                          </a:solidFill>
                          <a:latin typeface="Segoe UI"/>
                          <a:cs typeface="Noto Nastaliq Urdu"/>
                        </a:rPr>
                        <a:t>ہارمون تھراپی</a:t>
                      </a:r>
                    </a:p>
                  </a:txBody>
                  <a:tcPr marL="128016" marR="128016" anchor="ctr">
                    <a:solidFill>
                      <a:srgbClr val="FFFFFF"/>
                    </a:solidFill>
                  </a:tcPr>
                </a:tc>
              </a:tr>
            </a:tbl>
          </a:graphicData>
        </a:graphic>
      </p:graphicFrame>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زیادہ تر لوگوں کو قسم اور مرحلے کے مطابق کئی علاج ملتے ہیں۔</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5</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Cancer Institute, Complementary and Alternative Medicine; NCCIH, Cancer and Complementary Health Approaches: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ساتھ مدد دیتا ہے؛ جگہ لینا نقصان دیتا ہے</a:t>
            </a:r>
          </a:p>
        </p:txBody>
      </p:sp>
      <p:sp>
        <p:nvSpPr>
          <p:cNvPr id="8" name="Rounded Rectangle 7"/>
          <p:cNvSpPr/>
          <p:nvPr/>
        </p:nvSpPr>
        <p:spPr>
          <a:xfrm>
            <a:off x="6233007" y="1691640"/>
            <a:ext cx="5410047" cy="338328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6461607"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0A3F3C"/>
                </a:solidFill>
                <a:latin typeface="Segoe UI"/>
                <a:cs typeface="Noto Nastaliq Urdu"/>
              </a:rPr>
              <a:t>تکمیلی: ساتھ استعمال</a:t>
            </a:r>
          </a:p>
        </p:txBody>
      </p:sp>
      <p:sp>
        <p:nvSpPr>
          <p:cNvPr id="10" name="TextBox 9"/>
          <p:cNvSpPr txBox="1"/>
          <p:nvPr/>
        </p:nvSpPr>
        <p:spPr>
          <a:xfrm>
            <a:off x="6461607" y="2743200"/>
            <a:ext cx="4952847" cy="2286000"/>
          </a:xfrm>
          <a:prstGeom prst="rect">
            <a:avLst/>
          </a:prstGeom>
          <a:noFill/>
        </p:spPr>
        <p:txBody>
          <a:bodyPr wrap="square" lIns="18288" rIns="18288" tIns="18288" bIns="18288" anchor="t">
            <a:spAutoFit/>
          </a:bodyPr>
          <a:lstStyle/>
          <a:p>
            <a:pPr algn="r" rtl="1">
              <a:lnSpc>
                <a:spcPct val="125000"/>
              </a:lnSpc>
              <a:spcAft>
                <a:spcPts val="1125"/>
              </a:spcAft>
            </a:pPr>
            <a:r>
              <a:rPr sz="1439" b="0" i="0" lang="ur-PK">
                <a:solidFill>
                  <a:srgbClr val="15201E"/>
                </a:solidFill>
                <a:latin typeface="Segoe UI"/>
                <a:cs typeface="Noto Nastaliq Urdu"/>
              </a:rPr>
              <a:t>معیاری علاج کے ساتھ استعمال ہوتی ہے۔</a:t>
            </a:r>
          </a:p>
          <a:p>
            <a:pPr algn="r" rtl="1">
              <a:lnSpc>
                <a:spcPct val="125000"/>
              </a:lnSpc>
              <a:spcAft>
                <a:spcPts val="1125"/>
              </a:spcAft>
            </a:pPr>
            <a:r>
              <a:rPr sz="1439" b="0" i="0" lang="ur-PK">
                <a:solidFill>
                  <a:srgbClr val="15201E"/>
                </a:solidFill>
                <a:latin typeface="Segoe UI"/>
                <a:cs typeface="Noto Nastaliq Urdu"/>
              </a:rPr>
              <a:t>آکوپنکچر متلی اور الٹی میں آرام دے سکتا ہے۔</a:t>
            </a:r>
          </a:p>
          <a:p>
            <a:pPr algn="r" rtl="1">
              <a:lnSpc>
                <a:spcPct val="125000"/>
              </a:lnSpc>
              <a:spcAft>
                <a:spcPts val="1125"/>
              </a:spcAft>
            </a:pPr>
            <a:r>
              <a:rPr sz="1439" b="0" i="0" lang="ur-PK">
                <a:solidFill>
                  <a:srgbClr val="15201E"/>
                </a:solidFill>
                <a:latin typeface="Segoe UI"/>
                <a:cs typeface="Noto Nastaliq Urdu"/>
              </a:rPr>
              <a:t>یوگا اور ذہن سازی علامات میں مدد دے سکتے ہیں۔</a:t>
            </a:r>
          </a:p>
          <a:p>
            <a:pPr algn="r" rtl="1">
              <a:lnSpc>
                <a:spcPct val="125000"/>
              </a:lnSpc>
              <a:spcAft>
                <a:spcPts val="1125"/>
              </a:spcAft>
            </a:pPr>
            <a:r>
              <a:rPr sz="1439" b="0" i="0" lang="ur-PK">
                <a:solidFill>
                  <a:srgbClr val="15201E"/>
                </a:solidFill>
                <a:latin typeface="Segoe UI"/>
                <a:cs typeface="Noto Nastaliq Urdu"/>
              </a:rPr>
              <a:t>علاج کے ساتھ تائی چی نے تھکاوٹ میں مدد دی۔</a:t>
            </a:r>
          </a:p>
        </p:txBody>
      </p:sp>
      <p:sp>
        <p:nvSpPr>
          <p:cNvPr id="11" name="Rounded Rectangle 10"/>
          <p:cNvSpPr/>
          <p:nvPr/>
        </p:nvSpPr>
        <p:spPr>
          <a:xfrm>
            <a:off x="548640" y="1691640"/>
            <a:ext cx="5410047" cy="3383280"/>
          </a:xfrm>
          <a:prstGeom prst="roundRect">
            <a:avLst>
              <a:gd name="adj" fmla="val 8000"/>
            </a:avLst>
          </a:prstGeom>
          <a:solidFill>
            <a:srgbClr val="F6ECD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77240" y="1828800"/>
            <a:ext cx="4952847" cy="822960"/>
          </a:xfrm>
          <a:prstGeom prst="rect">
            <a:avLst/>
          </a:prstGeom>
          <a:noFill/>
        </p:spPr>
        <p:txBody>
          <a:bodyPr wrap="square" lIns="18288" rIns="18288" tIns="18288" bIns="18288" anchor="t">
            <a:spAutoFit/>
          </a:bodyPr>
          <a:lstStyle/>
          <a:p>
            <a:pPr algn="r" rtl="1">
              <a:lnSpc>
                <a:spcPct val="125000"/>
              </a:lnSpc>
            </a:pPr>
            <a:r>
              <a:rPr sz="1823" b="0" i="0" lang="ur-PK">
                <a:solidFill>
                  <a:srgbClr val="7A5300"/>
                </a:solidFill>
                <a:latin typeface="Segoe UI"/>
                <a:cs typeface="Noto Nastaliq Urdu"/>
              </a:rPr>
              <a:t>متبادل: جگہ پر استعمال</a:t>
            </a:r>
          </a:p>
        </p:txBody>
      </p:sp>
      <p:sp>
        <p:nvSpPr>
          <p:cNvPr id="13" name="TextBox 12"/>
          <p:cNvSpPr txBox="1"/>
          <p:nvPr/>
        </p:nvSpPr>
        <p:spPr>
          <a:xfrm>
            <a:off x="777240" y="2743200"/>
            <a:ext cx="4952847" cy="2286000"/>
          </a:xfrm>
          <a:prstGeom prst="rect">
            <a:avLst/>
          </a:prstGeom>
          <a:noFill/>
        </p:spPr>
        <p:txBody>
          <a:bodyPr wrap="square" lIns="18288" rIns="18288" tIns="18288" bIns="18288" anchor="t">
            <a:spAutoFit/>
          </a:bodyPr>
          <a:lstStyle/>
          <a:p>
            <a:pPr algn="r" rtl="1">
              <a:lnSpc>
                <a:spcPct val="125000"/>
              </a:lnSpc>
              <a:spcAft>
                <a:spcPts val="1125"/>
              </a:spcAft>
            </a:pPr>
            <a:r>
              <a:rPr sz="1439" b="0" i="0" lang="ur-PK">
                <a:solidFill>
                  <a:srgbClr val="15201E"/>
                </a:solidFill>
                <a:latin typeface="Segoe UI"/>
                <a:cs typeface="Noto Nastaliq Urdu"/>
              </a:rPr>
              <a:t>معیاری علاج کی جگہ استعمال ہوتی ہے۔</a:t>
            </a:r>
          </a:p>
          <a:p>
            <a:pPr algn="r" rtl="1">
              <a:lnSpc>
                <a:spcPct val="125000"/>
              </a:lnSpc>
              <a:spcAft>
                <a:spcPts val="1125"/>
              </a:spcAft>
            </a:pPr>
            <a:r>
              <a:rPr sz="1439" b="0" i="0" lang="ur-PK">
                <a:solidFill>
                  <a:srgbClr val="15201E"/>
                </a:solidFill>
                <a:latin typeface="Segoe UI"/>
                <a:cs typeface="Noto Nastaliq Urdu"/>
              </a:rPr>
              <a:t>علاج کی جگہ تائی چی نے تھکاوٹ میں مدد نہیں دی۔</a:t>
            </a:r>
          </a:p>
          <a:p>
            <a:pPr algn="r" rtl="1">
              <a:lnSpc>
                <a:spcPct val="125000"/>
              </a:lnSpc>
              <a:spcAft>
                <a:spcPts val="1125"/>
              </a:spcAft>
            </a:pPr>
            <a:r>
              <a:rPr sz="1439" b="0" i="0" lang="ur-PK">
                <a:solidFill>
                  <a:srgbClr val="15201E"/>
                </a:solidFill>
                <a:latin typeface="Segoe UI"/>
                <a:cs typeface="Noto Nastaliq Urdu"/>
              </a:rPr>
              <a:t>کوئی طریقہ کینسر ٹھیک کرنے والا ثابت نہیں ہوا۔</a:t>
            </a:r>
          </a:p>
          <a:p>
            <a:pPr algn="r" rtl="1">
              <a:lnSpc>
                <a:spcPct val="125000"/>
              </a:lnSpc>
              <a:spcAft>
                <a:spcPts val="1125"/>
              </a:spcAft>
            </a:pPr>
            <a:r>
              <a:rPr sz="1439" b="0" i="0" lang="ur-PK">
                <a:solidFill>
                  <a:srgbClr val="15201E"/>
                </a:solidFill>
                <a:latin typeface="Segoe UI"/>
                <a:cs typeface="Noto Nastaliq Urdu"/>
              </a:rPr>
              <a:t>تاخیر سے صحت یابی یا شفا کا امکان کم ہوتا ہے۔</a:t>
            </a:r>
          </a:p>
        </p:txBody>
      </p:sp>
      <p:sp>
        <p:nvSpPr>
          <p:cNvPr id="14" name="Rounded Rectangle 13"/>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ایک ہی طریقہ، استعمال کے لحاظ سے مختلف نتیجہ۔</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6</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National Cancer Institute, How Cancer Is Diagnosed; NCCIH, Cancer and Complementary Health Approaches: What You Need To Know; National Cancer Institute, Infectious Agents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کلینک بایوپسی یا کیموتھراپی کے بغیر علاج تجویز کرتا ہے</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بایوپسی، کیموتھراپی یا سرجری کے بغیر کینسر کا علاج</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2" name="Rounded Rectangle 11"/>
          <p:cNvSpPr/>
          <p:nvPr/>
        </p:nvSpPr>
        <p:spPr>
          <a:xfrm>
            <a:off x="3276295" y="1819656"/>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شواہد اس کے برعکس</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بایوپسی اکثر واحد یقینی ٹیسٹ ہے؛ کوئی تکمیلی طریقہ کینسر ٹھیک نہیں کرتا۔</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"کینسر وائرس ہے" اور رائف مشین</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8" name="Rounded Rectangle 17"/>
          <p:cNvSpPr/>
          <p:nvPr/>
        </p:nvSpPr>
        <p:spPr>
          <a:xfrm>
            <a:off x="3276295" y="3593592"/>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غیر ثابت شدہ</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بعض کینسر انفیکشن سے جڑے ہیں؛ رائف آلات کا کوئی جائزہ نہیں ملا۔</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بایوپسی اکثر واحد یقینی ٹیسٹ ہے؛ بعض کینسر وائرس سے جڑے ہیں۔</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7</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U.S. Food and Drug Administration, Leaders of “Genesis II Church of Health and Healing,” who sold toxic bleach as fake “miracle” cure, sentenced; U.S. Code of Federal Regulations, Maximum acceptable level of ozone; and 1 more on the Sources slide</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بعض تجاویز پر سرکاری انتباہ ہیں</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کلورین ڈائی آکسائیڈ، اوزون اور "رسولی چھوٹی کرنے" کے طریقے</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معیاری علاج کی جگہ تجویز</a:t>
            </a:r>
          </a:p>
        </p:txBody>
      </p:sp>
      <p:sp>
        <p:nvSpPr>
          <p:cNvPr id="12" name="Rounded Rectangle 11"/>
          <p:cNvSpPr/>
          <p:nvPr/>
        </p:nvSpPr>
        <p:spPr>
          <a:xfrm>
            <a:off x="3276295" y="1819656"/>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سرکاری حفاظتی انتباہ</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کلورین ڈائی آکسائیڈ اور اوزون پر سرکاری انتباہ۔</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سیزیم کلورائیڈ "ہائی پی ایچ تھراپی"</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کے تحقیقی فولڈر میں</a:t>
            </a:r>
          </a:p>
        </p:txBody>
      </p:sp>
      <p:sp>
        <p:nvSpPr>
          <p:cNvPr id="18" name="Rounded Rectangle 17"/>
          <p:cNvSpPr/>
          <p:nvPr/>
        </p:nvSpPr>
        <p:spPr>
          <a:xfrm>
            <a:off x="3276295" y="3593592"/>
            <a:ext cx="2651760" cy="329184"/>
          </a:xfrm>
          <a:prstGeom prst="roundRect">
            <a:avLst>
              <a:gd name="adj" fmla="val 8000"/>
            </a:avLst>
          </a:prstGeom>
          <a:solidFill>
            <a:srgbClr val="FBEAE6"/>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A3271B"/>
                </a:solidFill>
                <a:latin typeface="Segoe UI"/>
                <a:cs typeface="Noto Nastaliq Urdu"/>
              </a:rPr>
              <a:t>سرکاری حفاظتی انتباہ</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en-US">
                <a:solidFill>
                  <a:srgbClr val="46524F"/>
                </a:solidFill>
                <a:latin typeface="Segoe UI"/>
              </a:rPr>
              <a:t>‎FDA‎</a:t>
            </a:r>
            <a:r>
              <a:rPr sz="1392" b="0" i="0" lang="ur-PK">
                <a:solidFill>
                  <a:srgbClr val="46524F"/>
                </a:solidFill>
                <a:latin typeface="Segoe UI"/>
                <a:cs typeface="Noto Nastaliq Urdu"/>
              </a:rPr>
              <a:t>: کبھی محفوظ یا مؤثر ثابت نہیں؛ بچنے کی تنبیہ۔</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کلورین ڈائی آکسائیڈ، اوزون اور سیزیم کلورائیڈ کینسر کا علاج نہیں۔</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8</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Clinic documents (PIMA, private); MedlinePlus, Naltrexone; National Cancer Institute, How Cancer Is Diagnosed</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ایک دعویٰ درست ہے؛ ایک کا ابھی جائزہ نہیں ہوا</a:t>
            </a:r>
          </a:p>
        </p:txBody>
      </p:sp>
      <p:sp>
        <p:nvSpPr>
          <p:cNvPr id="8" name="Rounded Rectangle 7"/>
          <p:cNvSpPr/>
          <p:nvPr/>
        </p:nvSpPr>
        <p:spPr>
          <a:xfrm>
            <a:off x="548639" y="1691640"/>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Rectangle 8"/>
          <p:cNvSpPr/>
          <p:nvPr/>
        </p:nvSpPr>
        <p:spPr>
          <a:xfrm>
            <a:off x="11560759" y="1691640"/>
            <a:ext cx="82296" cy="1609344"/>
          </a:xfrm>
          <a:prstGeom prst="rect">
            <a:avLst/>
          </a:prstGeom>
          <a:solidFill>
            <a:srgbClr val="7A530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6202375" y="1801368"/>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کم مقدار نالٹریکسون</a:t>
            </a:r>
          </a:p>
        </p:txBody>
      </p:sp>
      <p:sp>
        <p:nvSpPr>
          <p:cNvPr id="11" name="TextBox 10"/>
          <p:cNvSpPr txBox="1"/>
          <p:nvPr/>
        </p:nvSpPr>
        <p:spPr>
          <a:xfrm>
            <a:off x="6202375" y="2916936"/>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کے علاج کے نوٹس میں درج</a:t>
            </a:r>
          </a:p>
        </p:txBody>
      </p:sp>
      <p:sp>
        <p:nvSpPr>
          <p:cNvPr id="12" name="Rounded Rectangle 11"/>
          <p:cNvSpPr/>
          <p:nvPr/>
        </p:nvSpPr>
        <p:spPr>
          <a:xfrm>
            <a:off x="3276295" y="1819656"/>
            <a:ext cx="2651760" cy="329184"/>
          </a:xfrm>
          <a:prstGeom prst="roundRect">
            <a:avLst>
              <a:gd name="adj" fmla="val 8000"/>
            </a:avLst>
          </a:prstGeom>
          <a:solidFill>
            <a:srgbClr val="FBF1D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7A5300"/>
                </a:solidFill>
                <a:latin typeface="Segoe UI"/>
                <a:cs typeface="Noto Nastaliq Urdu"/>
              </a:rPr>
              <a:t>یہاں جائزہ نہیں لیا گیا</a:t>
            </a:r>
          </a:p>
        </p:txBody>
      </p:sp>
      <p:sp>
        <p:nvSpPr>
          <p:cNvPr id="13" name="TextBox 12"/>
          <p:cNvSpPr txBox="1"/>
          <p:nvPr/>
        </p:nvSpPr>
        <p:spPr>
          <a:xfrm>
            <a:off x="731519" y="2221992"/>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یہاں ابھی جائزہ نہیں لیا گیا؛ درج شدہ استعمال نشے کا علاج ہے۔</a:t>
            </a:r>
          </a:p>
        </p:txBody>
      </p:sp>
      <p:sp>
        <p:nvSpPr>
          <p:cNvPr id="14" name="Rounded Rectangle 13"/>
          <p:cNvSpPr/>
          <p:nvPr/>
        </p:nvSpPr>
        <p:spPr>
          <a:xfrm>
            <a:off x="548639" y="3465576"/>
            <a:ext cx="11094415" cy="1609344"/>
          </a:xfrm>
          <a:prstGeom prst="roundRect">
            <a:avLst>
              <a:gd name="adj" fmla="val 8000"/>
            </a:avLst>
          </a:prstGeom>
          <a:solidFill>
            <a:srgbClr val="FFFFFF"/>
          </a:solidFill>
          <a:ln w="9525">
            <a:solidFill>
              <a:srgbClr val="DDD8CD"/>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Rectangle 14"/>
          <p:cNvSpPr/>
          <p:nvPr/>
        </p:nvSpPr>
        <p:spPr>
          <a:xfrm>
            <a:off x="11560759" y="3465576"/>
            <a:ext cx="82296" cy="1609344"/>
          </a:xfrm>
          <a:prstGeom prst="rect">
            <a:avLst/>
          </a:prstGeom>
          <a:solidFill>
            <a:srgbClr val="0A3F3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6202375" y="3575304"/>
            <a:ext cx="5120640" cy="1152144"/>
          </a:xfrm>
          <a:prstGeom prst="rect">
            <a:avLst/>
          </a:prstGeom>
          <a:noFill/>
        </p:spPr>
        <p:txBody>
          <a:bodyPr wrap="square" lIns="18288" rIns="18288" tIns="18288" bIns="18288" anchor="t">
            <a:spAutoFit/>
          </a:bodyPr>
          <a:lstStyle/>
          <a:p>
            <a:pPr algn="r" rtl="1">
              <a:lnSpc>
                <a:spcPct val="125000"/>
              </a:lnSpc>
            </a:pPr>
            <a:r>
              <a:rPr sz="1728" b="0" i="0" lang="ur-PK">
                <a:solidFill>
                  <a:srgbClr val="15201E"/>
                </a:solidFill>
                <a:latin typeface="Segoe UI"/>
                <a:cs typeface="Noto Nastaliq Urdu"/>
              </a:rPr>
              <a:t>گلوکوز اور کینسر کے اسکین</a:t>
            </a:r>
          </a:p>
        </p:txBody>
      </p:sp>
      <p:sp>
        <p:nvSpPr>
          <p:cNvPr id="17" name="TextBox 16"/>
          <p:cNvSpPr txBox="1"/>
          <p:nvPr/>
        </p:nvSpPr>
        <p:spPr>
          <a:xfrm>
            <a:off x="6202375" y="4690872"/>
            <a:ext cx="5120640" cy="310896"/>
          </a:xfrm>
          <a:prstGeom prst="rect">
            <a:avLst/>
          </a:prstGeom>
          <a:noFill/>
        </p:spPr>
        <p:txBody>
          <a:bodyPr wrap="square" lIns="18288" rIns="18288" tIns="18288" bIns="18288" anchor="t">
            <a:spAutoFit/>
          </a:bodyPr>
          <a:lstStyle/>
          <a:p>
            <a:pPr algn="r" rtl="1">
              <a:lnSpc>
                <a:spcPct val="125000"/>
              </a:lnSpc>
            </a:pPr>
            <a:r>
              <a:rPr sz="1200" b="0" i="0" lang="ur-PK">
                <a:solidFill>
                  <a:srgbClr val="5F6A67"/>
                </a:solidFill>
                <a:latin typeface="Segoe UI"/>
                <a:cs typeface="Noto Nastaliq Urdu"/>
              </a:rPr>
              <a:t>کلینک کے علاج کے نوٹس میں درج</a:t>
            </a:r>
          </a:p>
        </p:txBody>
      </p:sp>
      <p:sp>
        <p:nvSpPr>
          <p:cNvPr id="18" name="Rounded Rectangle 17"/>
          <p:cNvSpPr/>
          <p:nvPr/>
        </p:nvSpPr>
        <p:spPr>
          <a:xfrm>
            <a:off x="3276295" y="3593592"/>
            <a:ext cx="2651760" cy="329184"/>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rtl="1">
              <a:lnSpc>
                <a:spcPct val="125000"/>
              </a:lnSpc>
            </a:pPr>
            <a:r>
              <a:rPr sz="1200" b="0" i="0" lang="ur-PK">
                <a:solidFill>
                  <a:srgbClr val="0A3F3C"/>
                </a:solidFill>
                <a:latin typeface="Segoe UI"/>
                <a:cs typeface="Noto Nastaliq Urdu"/>
              </a:rPr>
              <a:t>شواہد سے تائید</a:t>
            </a:r>
          </a:p>
        </p:txBody>
      </p:sp>
      <p:sp>
        <p:nvSpPr>
          <p:cNvPr id="19" name="TextBox 18"/>
          <p:cNvSpPr txBox="1"/>
          <p:nvPr/>
        </p:nvSpPr>
        <p:spPr>
          <a:xfrm>
            <a:off x="731519" y="3995928"/>
            <a:ext cx="5196535" cy="1005840"/>
          </a:xfrm>
          <a:prstGeom prst="rect">
            <a:avLst/>
          </a:prstGeom>
          <a:noFill/>
        </p:spPr>
        <p:txBody>
          <a:bodyPr wrap="square" lIns="18288" rIns="18288" tIns="18288" bIns="18288" anchor="t">
            <a:spAutoFit/>
          </a:bodyPr>
          <a:lstStyle/>
          <a:p>
            <a:pPr algn="r" rtl="1">
              <a:lnSpc>
                <a:spcPct val="125000"/>
              </a:lnSpc>
            </a:pPr>
            <a:r>
              <a:rPr sz="1392" b="0" i="0" lang="ur-PK">
                <a:solidFill>
                  <a:srgbClr val="46524F"/>
                </a:solidFill>
                <a:latin typeface="Segoe UI"/>
                <a:cs typeface="Noto Nastaliq Urdu"/>
              </a:rPr>
              <a:t>درست: </a:t>
            </a:r>
            <a:r>
              <a:rPr sz="1392" b="0" i="0" lang="en-US">
                <a:solidFill>
                  <a:srgbClr val="46524F"/>
                </a:solidFill>
                <a:latin typeface="Segoe UI"/>
              </a:rPr>
              <a:t>‎PET‎</a:t>
            </a:r>
            <a:r>
              <a:rPr sz="1392" b="0" i="0" lang="ur-PK">
                <a:solidFill>
                  <a:srgbClr val="46524F"/>
                </a:solidFill>
                <a:latin typeface="Segoe UI"/>
                <a:cs typeface="Noto Nastaliq Urdu"/>
              </a:rPr>
              <a:t> اسکین اسی طرح کام کرتا ہے۔</a:t>
            </a:r>
          </a:p>
        </p:txBody>
      </p:sp>
      <p:sp>
        <p:nvSpPr>
          <p:cNvPr id="20" name="Rounded Rectangle 19"/>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Rectangle 20"/>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2" name="TextBox 21"/>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گلوکوز کا جذب ہی وہ طریقہ ہے جس سے پی ای ٹی اسکین کینسر ڈھونڈتا ہے۔</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9</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Cancer Institute, How Cancer Is Diagnosed; National Cancer Institute, Types of Cancer Treatment; NCCIH, Cancer and Complementary Health Approaches: What You Need To Know</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اپنے علاج کی حفاظت کریں</a:t>
            </a:r>
          </a:p>
        </p:txBody>
      </p:sp>
      <p:sp>
        <p:nvSpPr>
          <p:cNvPr id="8" name="Oval 7"/>
          <p:cNvSpPr/>
          <p:nvPr/>
        </p:nvSpPr>
        <p:spPr>
          <a:xfrm>
            <a:off x="11515039" y="1911095"/>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566927" y="178308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تجویز ہو تو بایوپسی کروائیں</a:t>
            </a:r>
          </a:p>
        </p:txBody>
      </p:sp>
      <p:sp>
        <p:nvSpPr>
          <p:cNvPr id="10" name="Oval 9"/>
          <p:cNvSpPr/>
          <p:nvPr/>
        </p:nvSpPr>
        <p:spPr>
          <a:xfrm>
            <a:off x="11515039" y="273405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566927" y="260604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تحریری منصوبہ مانگیں</a:t>
            </a:r>
          </a:p>
        </p:txBody>
      </p:sp>
      <p:sp>
        <p:nvSpPr>
          <p:cNvPr id="12" name="Oval 11"/>
          <p:cNvSpPr/>
          <p:nvPr/>
        </p:nvSpPr>
        <p:spPr>
          <a:xfrm>
            <a:off x="11515039" y="355701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566927" y="342900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تکمیلی علاج شامل کریں، متبادل نہیں</a:t>
            </a:r>
          </a:p>
        </p:txBody>
      </p:sp>
      <p:sp>
        <p:nvSpPr>
          <p:cNvPr id="14" name="Oval 13"/>
          <p:cNvSpPr/>
          <p:nvPr/>
        </p:nvSpPr>
        <p:spPr>
          <a:xfrm>
            <a:off x="11515039" y="4379976"/>
            <a:ext cx="128016" cy="128016"/>
          </a:xfrm>
          <a:prstGeom prst="ellipse">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566927" y="4251960"/>
            <a:ext cx="10728655" cy="822960"/>
          </a:xfrm>
          <a:prstGeom prst="rect">
            <a:avLst/>
          </a:prstGeom>
          <a:noFill/>
        </p:spPr>
        <p:txBody>
          <a:bodyPr wrap="square" lIns="18288" rIns="18288" tIns="18288" bIns="18288" anchor="t">
            <a:spAutoFit/>
          </a:bodyPr>
          <a:lstStyle/>
          <a:p>
            <a:pPr algn="r" rtl="1">
              <a:lnSpc>
                <a:spcPct val="125000"/>
              </a:lnSpc>
            </a:pPr>
            <a:r>
              <a:rPr sz="2111" b="0" i="0" lang="ur-PK">
                <a:solidFill>
                  <a:srgbClr val="15201E"/>
                </a:solidFill>
                <a:latin typeface="Segoe UI"/>
                <a:cs typeface="Noto Nastaliq Urdu"/>
              </a:rPr>
              <a:t>ہر سپلیمنٹ ٹیم کو بتائیں</a:t>
            </a:r>
          </a:p>
        </p:txBody>
      </p:sp>
      <p:sp>
        <p:nvSpPr>
          <p:cNvPr id="16" name="Rounded Rectangle 15"/>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Rectangle 16"/>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تکمیلی علاج علاج کے ساتھ ہے، کبھی اس کی جگہ نہیں۔</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10</a:t>
            </a:r>
          </a:p>
        </p:txBody>
      </p:sp>
      <p:sp>
        <p:nvSpPr>
          <p:cNvPr id="6" name="TextBox 5"/>
          <p:cNvSpPr txBox="1"/>
          <p:nvPr/>
        </p:nvSpPr>
        <p:spPr>
          <a:xfrm>
            <a:off x="2499055" y="777240"/>
            <a:ext cx="9144000" cy="731520"/>
          </a:xfrm>
          <a:prstGeom prst="rect">
            <a:avLst/>
          </a:prstGeom>
          <a:noFill/>
        </p:spPr>
        <p:txBody>
          <a:bodyPr wrap="square" lIns="18288" rIns="18288" tIns="18288" bIns="18288" anchor="t">
            <a:spAutoFit/>
          </a:bodyPr>
          <a:lstStyle/>
          <a:p>
            <a:pPr algn="r" rtl="1">
              <a:lnSpc>
                <a:spcPct val="125000"/>
              </a:lnSpc>
            </a:pPr>
            <a:r>
              <a:rPr sz="2879" b="0" i="0" lang="ur-PK">
                <a:solidFill>
                  <a:srgbClr val="A3271B"/>
                </a:solidFill>
                <a:latin typeface="Georgia"/>
                <a:cs typeface="Noto Nastaliq Urdu"/>
              </a:rPr>
              <a:t>فوری مدد کب لیں</a:t>
            </a:r>
          </a:p>
        </p:txBody>
      </p:sp>
      <p:sp>
        <p:nvSpPr>
          <p:cNvPr id="7" name="Oval 6"/>
          <p:cNvSpPr/>
          <p:nvPr/>
        </p:nvSpPr>
        <p:spPr>
          <a:xfrm>
            <a:off x="11313871" y="1764792"/>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8" name="TextBox 7"/>
          <p:cNvSpPr txBox="1"/>
          <p:nvPr/>
        </p:nvSpPr>
        <p:spPr>
          <a:xfrm>
            <a:off x="640080" y="1691640"/>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نئی گلٹی یا بلا وجہ خون: ڈاکٹر کو دکھائیں</a:t>
            </a:r>
          </a:p>
        </p:txBody>
      </p:sp>
      <p:sp>
        <p:nvSpPr>
          <p:cNvPr id="9" name="Oval 8"/>
          <p:cNvSpPr/>
          <p:nvPr/>
        </p:nvSpPr>
        <p:spPr>
          <a:xfrm>
            <a:off x="11313871" y="2441448"/>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0" name="TextBox 9"/>
          <p:cNvSpPr txBox="1"/>
          <p:nvPr/>
        </p:nvSpPr>
        <p:spPr>
          <a:xfrm>
            <a:off x="640080" y="2368296"/>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کیموتھراپی میں بخار: فوراً ٹیم کو کال</a:t>
            </a:r>
          </a:p>
        </p:txBody>
      </p:sp>
      <p:sp>
        <p:nvSpPr>
          <p:cNvPr id="11" name="Oval 10"/>
          <p:cNvSpPr/>
          <p:nvPr/>
        </p:nvSpPr>
        <p:spPr>
          <a:xfrm>
            <a:off x="11313871" y="3118104"/>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2" name="TextBox 11"/>
          <p:cNvSpPr txBox="1"/>
          <p:nvPr/>
        </p:nvSpPr>
        <p:spPr>
          <a:xfrm>
            <a:off x="640080" y="3044952"/>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نہ رکنے والی الٹی: فوراً مدد</a:t>
            </a:r>
          </a:p>
        </p:txBody>
      </p:sp>
      <p:sp>
        <p:nvSpPr>
          <p:cNvPr id="13" name="Oval 12"/>
          <p:cNvSpPr/>
          <p:nvPr/>
        </p:nvSpPr>
        <p:spPr>
          <a:xfrm>
            <a:off x="11313871" y="3794760"/>
            <a:ext cx="329184" cy="329184"/>
          </a:xfrm>
          <a:prstGeom prst="ellipse">
            <a:avLst/>
          </a:prstGeom>
          <a:solidFill>
            <a:srgbClr val="A3271B"/>
          </a:solidFill>
          <a:ln>
            <a:no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1500" b="1" i="0">
                <a:solidFill>
                  <a:srgbClr val="FFFFFF"/>
                </a:solidFill>
                <a:latin typeface="Segoe UI"/>
              </a:rPr>
              <a:t>!</a:t>
            </a:r>
          </a:p>
        </p:txBody>
      </p:sp>
      <p:sp>
        <p:nvSpPr>
          <p:cNvPr id="14" name="TextBox 13"/>
          <p:cNvSpPr txBox="1"/>
          <p:nvPr/>
        </p:nvSpPr>
        <p:spPr>
          <a:xfrm>
            <a:off x="640080" y="3721608"/>
            <a:ext cx="10454335" cy="676656"/>
          </a:xfrm>
          <a:prstGeom prst="rect">
            <a:avLst/>
          </a:prstGeom>
          <a:noFill/>
        </p:spPr>
        <p:txBody>
          <a:bodyPr wrap="square" lIns="18288" rIns="18288" tIns="18288" bIns="18288" anchor="t">
            <a:spAutoFit/>
          </a:bodyPr>
          <a:lstStyle/>
          <a:p>
            <a:pPr algn="r" rtl="1">
              <a:lnSpc>
                <a:spcPct val="125000"/>
              </a:lnSpc>
            </a:pPr>
            <a:r>
              <a:rPr sz="1920" b="0" i="0" lang="ur-PK">
                <a:solidFill>
                  <a:srgbClr val="15201E"/>
                </a:solidFill>
                <a:latin typeface="Segoe UI"/>
                <a:cs typeface="Noto Nastaliq Urdu"/>
              </a:rPr>
              <a:t>بلیچ یا کلورین ڈائی آکسائیڈ نگلی: پوائزن کنٹرول؛ سیزیم: طبی مدد</a:t>
            </a:r>
          </a:p>
        </p:txBody>
      </p:sp>
      <p:sp>
        <p:nvSpPr>
          <p:cNvPr id="15" name="Rounded Rectangle 14"/>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Rectangle 15"/>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7" name="TextBox 16"/>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کیموتھراپی کے دوران بخار ہو تو فوراً ٹیم کو کال کریں۔</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11</a:t>
            </a:r>
          </a:p>
        </p:txBody>
      </p:sp>
      <p:sp>
        <p:nvSpPr>
          <p:cNvPr id="6" name="TextBox 5"/>
          <p:cNvSpPr txBox="1"/>
          <p:nvPr/>
        </p:nvSpPr>
        <p:spPr>
          <a:xfrm>
            <a:off x="548640" y="5943600"/>
            <a:ext cx="11094415" cy="329184"/>
          </a:xfrm>
          <a:prstGeom prst="rect">
            <a:avLst/>
          </a:prstGeom>
          <a:noFill/>
        </p:spPr>
        <p:txBody>
          <a:bodyPr wrap="square" lIns="18288" rIns="18288" tIns="18288" bIns="18288" anchor="t">
            <a:spAutoFit/>
          </a:bodyPr>
          <a:lstStyle/>
          <a:p>
            <a:pPr algn="r"/>
            <a:r>
              <a:rPr sz="1050" b="0" i="0">
                <a:solidFill>
                  <a:srgbClr val="5F6A67"/>
                </a:solidFill>
                <a:latin typeface="Segoe UI"/>
              </a:rPr>
              <a:t>Sources: National Cancer Institute, How Cancer Is Diagnosed; National Cancer Institute, Types of Cancer Treatment; NCCIH, Cancer and Complementary Health Approaches: What You Need To Know; National Cancer Institute, Infectious Agents</a:t>
            </a:r>
          </a:p>
        </p:txBody>
      </p:sp>
      <p:sp>
        <p:nvSpPr>
          <p:cNvPr id="7" name="TextBox 6"/>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پانچ قدم</a:t>
            </a:r>
          </a:p>
        </p:txBody>
      </p:sp>
      <p:sp>
        <p:nvSpPr>
          <p:cNvPr id="8" name="Oval 7"/>
          <p:cNvSpPr/>
          <p:nvPr/>
        </p:nvSpPr>
        <p:spPr>
          <a:xfrm>
            <a:off x="11130991" y="1691640"/>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1</a:t>
            </a:r>
          </a:p>
        </p:txBody>
      </p:sp>
      <p:sp>
        <p:nvSpPr>
          <p:cNvPr id="9" name="TextBox 8"/>
          <p:cNvSpPr txBox="1"/>
          <p:nvPr/>
        </p:nvSpPr>
        <p:spPr>
          <a:xfrm>
            <a:off x="640079" y="1709928"/>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خدشے کی مناسب جانچ کروائیں</a:t>
            </a:r>
          </a:p>
        </p:txBody>
      </p:sp>
      <p:sp>
        <p:nvSpPr>
          <p:cNvPr id="10" name="Oval 9"/>
          <p:cNvSpPr/>
          <p:nvPr/>
        </p:nvSpPr>
        <p:spPr>
          <a:xfrm>
            <a:off x="11130991" y="2368296"/>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2</a:t>
            </a:r>
          </a:p>
        </p:txBody>
      </p:sp>
      <p:sp>
        <p:nvSpPr>
          <p:cNvPr id="11" name="TextBox 10"/>
          <p:cNvSpPr txBox="1"/>
          <p:nvPr/>
        </p:nvSpPr>
        <p:spPr>
          <a:xfrm>
            <a:off x="640079" y="2386584"/>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تحریری علاج کا منصوبہ مانگیں</a:t>
            </a:r>
          </a:p>
        </p:txBody>
      </p:sp>
      <p:sp>
        <p:nvSpPr>
          <p:cNvPr id="12" name="Oval 11"/>
          <p:cNvSpPr/>
          <p:nvPr/>
        </p:nvSpPr>
        <p:spPr>
          <a:xfrm>
            <a:off x="11130991" y="3044952"/>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3</a:t>
            </a:r>
          </a:p>
        </p:txBody>
      </p:sp>
      <p:sp>
        <p:nvSpPr>
          <p:cNvPr id="13" name="TextBox 12"/>
          <p:cNvSpPr txBox="1"/>
          <p:nvPr/>
        </p:nvSpPr>
        <p:spPr>
          <a:xfrm>
            <a:off x="640079" y="3063240"/>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تکمیلی علاج ساتھ شامل کریں، جگہ نہیں</a:t>
            </a:r>
          </a:p>
        </p:txBody>
      </p:sp>
      <p:sp>
        <p:nvSpPr>
          <p:cNvPr id="14" name="Oval 13"/>
          <p:cNvSpPr/>
          <p:nvPr/>
        </p:nvSpPr>
        <p:spPr>
          <a:xfrm>
            <a:off x="11130991" y="3721608"/>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4</a:t>
            </a:r>
          </a:p>
        </p:txBody>
      </p:sp>
      <p:sp>
        <p:nvSpPr>
          <p:cNvPr id="15" name="TextBox 14"/>
          <p:cNvSpPr txBox="1"/>
          <p:nvPr/>
        </p:nvSpPr>
        <p:spPr>
          <a:xfrm>
            <a:off x="640079" y="3739896"/>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ماہرِ سرطان کو ہر سپلیمنٹ بتائیں</a:t>
            </a:r>
          </a:p>
        </p:txBody>
      </p:sp>
      <p:sp>
        <p:nvSpPr>
          <p:cNvPr id="16" name="Oval 15"/>
          <p:cNvSpPr/>
          <p:nvPr/>
        </p:nvSpPr>
        <p:spPr>
          <a:xfrm>
            <a:off x="11130991" y="4398264"/>
            <a:ext cx="512064" cy="512064"/>
          </a:xfrm>
          <a:prstGeom prst="ellipse">
            <a:avLst/>
          </a:prstGeom>
          <a:noFill/>
          <a:ln w="22225">
            <a:solidFill>
              <a:srgbClr val="0E5753"/>
            </a:solidFill>
          </a:ln>
          <a:effectLst/>
        </p:spPr>
        <p:style>
          <a:lnRef idx="1">
            <a:schemeClr val="accent1"/>
          </a:lnRef>
          <a:fillRef idx="3">
            <a:schemeClr val="accent1"/>
          </a:fillRef>
          <a:effectRef idx="2">
            <a:schemeClr val="accent1"/>
          </a:effectRef>
          <a:fontRef idx="minor">
            <a:schemeClr val="lt1"/>
          </a:fontRef>
        </p:style>
        <p:txBody>
          <a:bodyPr rtlCol="0" anchor="ctr" wrap="square" lIns="18288" rIns="18288" tIns="18288" bIns="18288"/>
          <a:lstStyle/>
          <a:p>
            <a:pPr algn="ctr"/>
            <a:r>
              <a:rPr sz="2000" b="0" i="0">
                <a:solidFill>
                  <a:srgbClr val="0E5753"/>
                </a:solidFill>
                <a:latin typeface="Georgia"/>
              </a:rPr>
              <a:t>5</a:t>
            </a:r>
          </a:p>
        </p:txBody>
      </p:sp>
      <p:sp>
        <p:nvSpPr>
          <p:cNvPr id="17" name="TextBox 16"/>
          <p:cNvSpPr txBox="1"/>
          <p:nvPr/>
        </p:nvSpPr>
        <p:spPr>
          <a:xfrm>
            <a:off x="640079" y="4416552"/>
            <a:ext cx="10271455" cy="548640"/>
          </a:xfrm>
          <a:prstGeom prst="rect">
            <a:avLst/>
          </a:prstGeom>
          <a:noFill/>
        </p:spPr>
        <p:txBody>
          <a:bodyPr wrap="square" lIns="18288" rIns="18288" tIns="18288" bIns="18288" anchor="ctr">
            <a:spAutoFit/>
          </a:bodyPr>
          <a:lstStyle/>
          <a:p>
            <a:pPr algn="r" rtl="1">
              <a:lnSpc>
                <a:spcPct val="125000"/>
              </a:lnSpc>
            </a:pPr>
            <a:r>
              <a:rPr sz="2111" b="0" i="0" lang="ur-PK">
                <a:solidFill>
                  <a:srgbClr val="15201E"/>
                </a:solidFill>
                <a:latin typeface="Segoe UI"/>
                <a:cs typeface="Noto Nastaliq Urdu"/>
              </a:rPr>
              <a:t>بچاؤ پر عمل کریں</a:t>
            </a:r>
          </a:p>
        </p:txBody>
      </p:sp>
      <p:sp>
        <p:nvSpPr>
          <p:cNvPr id="18" name="Rounded Rectangle 17"/>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9" name="Rectangle 18"/>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0" name="TextBox 19"/>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شروع کسی بھی خدشے کی مناسب جانچ سے کریں۔</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7F5F0"/>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0E5753"/>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DDD8CD"/>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5F6A67"/>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5F6A67"/>
                </a:solidFill>
                <a:latin typeface="Segoe UI"/>
              </a:rPr>
              <a:t>12</a:t>
            </a:r>
          </a:p>
        </p:txBody>
      </p:sp>
      <p:sp>
        <p:nvSpPr>
          <p:cNvPr id="6" name="TextBox 5"/>
          <p:cNvSpPr txBox="1"/>
          <p:nvPr/>
        </p:nvSpPr>
        <p:spPr>
          <a:xfrm>
            <a:off x="548639" y="850392"/>
            <a:ext cx="11094415" cy="1188720"/>
          </a:xfrm>
          <a:prstGeom prst="rect">
            <a:avLst/>
          </a:prstGeom>
          <a:noFill/>
        </p:spPr>
        <p:txBody>
          <a:bodyPr wrap="square" lIns="18288" rIns="18288" tIns="18288" bIns="18288" anchor="t">
            <a:spAutoFit/>
          </a:bodyPr>
          <a:lstStyle/>
          <a:p>
            <a:pPr algn="r" rtl="1">
              <a:lnSpc>
                <a:spcPct val="125000"/>
              </a:lnSpc>
            </a:pPr>
            <a:r>
              <a:rPr sz="2937" b="0" i="0" lang="ur-PK">
                <a:solidFill>
                  <a:srgbClr val="15201E"/>
                </a:solidFill>
                <a:latin typeface="Georgia"/>
                <a:cs typeface="Noto Nastaliq Urdu"/>
              </a:rPr>
              <a:t>حوالہ جات</a:t>
            </a:r>
          </a:p>
        </p:txBody>
      </p:sp>
      <p:sp>
        <p:nvSpPr>
          <p:cNvPr id="7" name="TextBox 6"/>
          <p:cNvSpPr txBox="1"/>
          <p:nvPr/>
        </p:nvSpPr>
        <p:spPr>
          <a:xfrm>
            <a:off x="548640" y="1783080"/>
            <a:ext cx="5394960" cy="3474720"/>
          </a:xfrm>
          <a:prstGeom prst="rect">
            <a:avLst/>
          </a:prstGeom>
          <a:noFill/>
        </p:spPr>
        <p:txBody>
          <a:bodyPr wrap="square" lIns="18288" rIns="18288" tIns="18288" bIns="18288" anchor="t">
            <a:spAutoFit/>
          </a:bodyPr>
          <a:lstStyle/>
          <a:p>
            <a:pPr algn="l">
              <a:spcAft>
                <a:spcPts val="1012"/>
              </a:spcAft>
            </a:pPr>
            <a:r>
              <a:rPr sz="1350" b="0" i="0">
                <a:solidFill>
                  <a:srgbClr val="46524F"/>
                </a:solidFill>
                <a:latin typeface="Segoe UI"/>
              </a:rPr>
              <a:t>National Cancer Institute — Types of Cancer Treatment</a:t>
            </a:r>
          </a:p>
          <a:p>
            <a:pPr algn="l">
              <a:spcAft>
                <a:spcPts val="1012"/>
              </a:spcAft>
            </a:pPr>
            <a:r>
              <a:rPr sz="1350" b="0" i="0">
                <a:solidFill>
                  <a:srgbClr val="46524F"/>
                </a:solidFill>
                <a:latin typeface="Segoe UI"/>
              </a:rPr>
              <a:t>National Cancer Institute — How Cancer Is Diagnosed</a:t>
            </a:r>
          </a:p>
          <a:p>
            <a:pPr algn="l">
              <a:spcAft>
                <a:spcPts val="1012"/>
              </a:spcAft>
            </a:pPr>
            <a:r>
              <a:rPr sz="1350" b="0" i="0">
                <a:solidFill>
                  <a:srgbClr val="46524F"/>
                </a:solidFill>
                <a:latin typeface="Segoe UI"/>
              </a:rPr>
              <a:t>National Cancer Institute — Tumor Markers</a:t>
            </a:r>
          </a:p>
          <a:p>
            <a:pPr algn="l">
              <a:spcAft>
                <a:spcPts val="1012"/>
              </a:spcAft>
            </a:pPr>
            <a:r>
              <a:rPr sz="1350" b="0" i="0">
                <a:solidFill>
                  <a:srgbClr val="46524F"/>
                </a:solidFill>
                <a:latin typeface="Segoe UI"/>
              </a:rPr>
              <a:t>National Cancer Institute — Infectious Agents</a:t>
            </a:r>
          </a:p>
          <a:p>
            <a:pPr algn="l">
              <a:spcAft>
                <a:spcPts val="1012"/>
              </a:spcAft>
            </a:pPr>
            <a:r>
              <a:rPr sz="1350" b="0" i="0">
                <a:solidFill>
                  <a:srgbClr val="46524F"/>
                </a:solidFill>
                <a:latin typeface="Segoe UI"/>
              </a:rPr>
              <a:t>National Cancer Institute — Complementary and Alternative Medicine</a:t>
            </a:r>
          </a:p>
          <a:p>
            <a:pPr algn="l">
              <a:spcAft>
                <a:spcPts val="1012"/>
              </a:spcAft>
            </a:pPr>
            <a:r>
              <a:rPr sz="1350" b="0" i="0">
                <a:solidFill>
                  <a:srgbClr val="46524F"/>
                </a:solidFill>
                <a:latin typeface="Segoe UI"/>
              </a:rPr>
              <a:t>NCCIH — Cancer and Complementary Health Approaches: What You Need To Know</a:t>
            </a:r>
          </a:p>
          <a:p>
            <a:pPr algn="l">
              <a:spcAft>
                <a:spcPts val="1012"/>
              </a:spcAft>
            </a:pPr>
            <a:r>
              <a:rPr sz="1350" b="0" i="0">
                <a:solidFill>
                  <a:srgbClr val="46524F"/>
                </a:solidFill>
                <a:latin typeface="Segoe UI"/>
              </a:rPr>
              <a:t>U.S. Food and Drug Administration — Cesium Chloride in Dietary Supplements</a:t>
            </a:r>
          </a:p>
        </p:txBody>
      </p:sp>
      <p:sp>
        <p:nvSpPr>
          <p:cNvPr id="8" name="TextBox 7"/>
          <p:cNvSpPr txBox="1"/>
          <p:nvPr/>
        </p:nvSpPr>
        <p:spPr>
          <a:xfrm>
            <a:off x="6217920" y="1783080"/>
            <a:ext cx="5394960" cy="3474720"/>
          </a:xfrm>
          <a:prstGeom prst="rect">
            <a:avLst/>
          </a:prstGeom>
          <a:noFill/>
        </p:spPr>
        <p:txBody>
          <a:bodyPr wrap="square" lIns="18288" rIns="18288" tIns="18288" bIns="18288" anchor="t">
            <a:spAutoFit/>
          </a:bodyPr>
          <a:lstStyle/>
          <a:p>
            <a:pPr algn="l">
              <a:spcAft>
                <a:spcPts val="1012"/>
              </a:spcAft>
            </a:pPr>
            <a:r>
              <a:rPr sz="1350" b="0" i="0">
                <a:solidFill>
                  <a:srgbClr val="46524F"/>
                </a:solidFill>
                <a:latin typeface="Segoe UI"/>
              </a:rPr>
              <a:t>U.S. Code of Federal Regulations — Maximum acceptable level of ozone</a:t>
            </a:r>
          </a:p>
          <a:p>
            <a:pPr algn="l">
              <a:spcAft>
                <a:spcPts val="1012"/>
              </a:spcAft>
            </a:pPr>
            <a:r>
              <a:rPr sz="1350" b="0" i="0">
                <a:solidFill>
                  <a:srgbClr val="46524F"/>
                </a:solidFill>
                <a:latin typeface="Segoe UI"/>
              </a:rPr>
              <a:t>U.S. Food and Drug Administration — Leaders of “Genesis II Church of Health and Healing,” who sold toxic bleach as fake “miracle” cure, sentenced</a:t>
            </a:r>
          </a:p>
          <a:p>
            <a:pPr algn="l">
              <a:spcAft>
                <a:spcPts val="1012"/>
              </a:spcAft>
            </a:pPr>
            <a:r>
              <a:rPr sz="1350" b="0" i="0">
                <a:solidFill>
                  <a:srgbClr val="46524F"/>
                </a:solidFill>
                <a:latin typeface="Segoe UI"/>
              </a:rPr>
              <a:t>MedlinePlus — Naltrexone</a:t>
            </a:r>
          </a:p>
          <a:p>
            <a:pPr algn="l">
              <a:spcAft>
                <a:spcPts val="1012"/>
              </a:spcAft>
            </a:pPr>
            <a:r>
              <a:rPr sz="1350" b="0" i="0">
                <a:solidFill>
                  <a:srgbClr val="46524F"/>
                </a:solidFill>
                <a:latin typeface="Segoe UI"/>
              </a:rPr>
              <a:t>Pakistan Institute of Medical Advancement — "CANCER TREATMENT" note, clinic website and research-folder titles</a:t>
            </a:r>
          </a:p>
          <a:p>
            <a:pPr algn="l">
              <a:spcAft>
                <a:spcPts val="1012"/>
              </a:spcAft>
            </a:pPr>
            <a:r>
              <a:rPr sz="1350" b="0" i="0">
                <a:solidFill>
                  <a:srgbClr val="46524F"/>
                </a:solidFill>
                <a:latin typeface="Segoe UI"/>
              </a:rPr>
              <a:t>Pakistan Institute of Medical Advancement — Urdu trifold brochure (quoted in ProperHealth's English translation)</a:t>
            </a:r>
          </a:p>
          <a:p>
            <a:pPr algn="l">
              <a:spcAft>
                <a:spcPts val="1012"/>
              </a:spcAft>
            </a:pPr>
            <a:r>
              <a:rPr sz="1350" b="0" i="0">
                <a:solidFill>
                  <a:srgbClr val="46524F"/>
                </a:solidFill>
                <a:latin typeface="Segoe UI"/>
              </a:rPr>
              <a:t>Pakistan Institute of Medical Advancement — Printed brochure set, 8 pages (pages cited individually)</a:t>
            </a:r>
          </a:p>
        </p:txBody>
      </p:sp>
      <p:sp>
        <p:nvSpPr>
          <p:cNvPr id="9" name="Rounded Rectangle 8"/>
          <p:cNvSpPr/>
          <p:nvPr/>
        </p:nvSpPr>
        <p:spPr>
          <a:xfrm>
            <a:off x="548639" y="5230368"/>
            <a:ext cx="11094415" cy="548640"/>
          </a:xfrm>
          <a:prstGeom prst="roundRect">
            <a:avLst>
              <a:gd name="adj" fmla="val 8000"/>
            </a:avLst>
          </a:prstGeom>
          <a:solidFill>
            <a:srgbClr val="E3EEE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ectangle 9"/>
          <p:cNvSpPr/>
          <p:nvPr/>
        </p:nvSpPr>
        <p:spPr>
          <a:xfrm>
            <a:off x="11560759" y="5230368"/>
            <a:ext cx="82296" cy="548640"/>
          </a:xfrm>
          <a:prstGeom prst="rect">
            <a:avLst/>
          </a:prstGeom>
          <a:solidFill>
            <a:srgbClr val="0E575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40079" y="5230368"/>
            <a:ext cx="10728655" cy="548640"/>
          </a:xfrm>
          <a:prstGeom prst="rect">
            <a:avLst/>
          </a:prstGeom>
          <a:noFill/>
        </p:spPr>
        <p:txBody>
          <a:bodyPr wrap="square" lIns="18288" rIns="18288" tIns="18288" bIns="18288" anchor="ctr">
            <a:spAutoFit/>
          </a:bodyPr>
          <a:lstStyle/>
          <a:p>
            <a:pPr algn="r" rtl="1">
              <a:lnSpc>
                <a:spcPct val="125000"/>
              </a:lnSpc>
            </a:pPr>
            <a:r>
              <a:rPr sz="1728" b="0" i="0" lang="ur-PK">
                <a:solidFill>
                  <a:srgbClr val="0A3F3C"/>
                </a:solidFill>
                <a:latin typeface="Segoe UI"/>
                <a:cs typeface="Noto Nastaliq Urdu"/>
              </a:rPr>
              <a:t>ہر دعویٰ، اپنے اصل اقتباس کے ساتھ، موضوع کے حوالہ جات والے صفحے پر درج ہے۔ فوری مدد کی علامات کے مزید </a:t>
            </a:r>
            <a:r>
              <a:rPr sz="1728" b="0" i="0" lang="en-US">
                <a:solidFill>
                  <a:srgbClr val="0A3F3C"/>
                </a:solidFill>
                <a:latin typeface="Segoe UI"/>
              </a:rPr>
              <a:t>‎7‎</a:t>
            </a:r>
            <a:r>
              <a:rPr sz="1728" b="0" i="0" lang="ur-PK">
                <a:solidFill>
                  <a:srgbClr val="0A3F3C"/>
                </a:solidFill>
                <a:latin typeface="Segoe UI"/>
                <a:cs typeface="Noto Nastaliq Urdu"/>
              </a:rPr>
              <a:t> ذرائع بھی وہیں درج ہیں۔</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0A3F3C"/>
        </a:solidFill>
        <a:effectLst/>
      </p:bgPr>
    </p:bg>
    <p:spTree>
      <p:nvGrpSpPr>
        <p:cNvPr id="1" name=""/>
        <p:cNvGrpSpPr/>
        <p:nvPr/>
      </p:nvGrpSpPr>
      <p:grpSpPr/>
      <p:sp>
        <p:nvSpPr>
          <p:cNvPr id="2" name="TextBox 1"/>
          <p:cNvSpPr txBox="1"/>
          <p:nvPr/>
        </p:nvSpPr>
        <p:spPr>
          <a:xfrm>
            <a:off x="5242255" y="256032"/>
            <a:ext cx="6400800" cy="365760"/>
          </a:xfrm>
          <a:prstGeom prst="rect">
            <a:avLst/>
          </a:prstGeom>
          <a:noFill/>
        </p:spPr>
        <p:txBody>
          <a:bodyPr wrap="square" lIns="18288" rIns="18288" tIns="18288" bIns="18288" anchor="t">
            <a:spAutoFit/>
          </a:bodyPr>
          <a:lstStyle/>
          <a:p>
            <a:pPr algn="r" rtl="1">
              <a:lnSpc>
                <a:spcPct val="125000"/>
              </a:lnSpc>
            </a:pPr>
            <a:r>
              <a:rPr sz="1823" b="0" i="0" lang="ur-PK">
                <a:solidFill>
                  <a:srgbClr val="B9D4CF"/>
                </a:solidFill>
                <a:latin typeface="Segoe UI"/>
                <a:cs typeface="Noto Nastaliq Urdu"/>
              </a:rPr>
              <a:t>کینسر کا علاج</a:t>
            </a:r>
          </a:p>
        </p:txBody>
      </p:sp>
      <p:cxnSp>
        <p:nvCxnSpPr>
          <p:cNvPr id="3" name="Connector 2"/>
          <p:cNvCxnSpPr/>
          <p:nvPr/>
        </p:nvCxnSpPr>
        <p:spPr>
          <a:xfrm>
            <a:off x="548640" y="6327648"/>
            <a:ext cx="11094415" cy="0"/>
          </a:xfrm>
          <a:prstGeom prst="line">
            <a:avLst/>
          </a:prstGeom>
          <a:ln w="9525">
            <a:solidFill>
              <a:srgbClr val="0A3F3C"/>
            </a:solidFill>
          </a:ln>
        </p:spPr>
        <p:style>
          <a:lnRef idx="2">
            <a:schemeClr val="accent1"/>
          </a:lnRef>
          <a:fillRef idx="0">
            <a:schemeClr val="accent1"/>
          </a:fillRef>
          <a:effectRef idx="1">
            <a:schemeClr val="accent1"/>
          </a:effectRef>
          <a:fontRef idx="minor">
            <a:schemeClr val="tx1"/>
          </a:fontRef>
        </p:style>
      </p:cxnSp>
      <p:sp>
        <p:nvSpPr>
          <p:cNvPr id="4" name="TextBox 3"/>
          <p:cNvSpPr txBox="1"/>
          <p:nvPr/>
        </p:nvSpPr>
        <p:spPr>
          <a:xfrm>
            <a:off x="3870655" y="6382512"/>
            <a:ext cx="7772400" cy="32004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پراپر ہیلتھ · جائزے کا نسخہ — ابھی فارماسسٹ سے منظور شدہ نہیں</a:t>
            </a:r>
          </a:p>
        </p:txBody>
      </p:sp>
      <p:sp>
        <p:nvSpPr>
          <p:cNvPr id="5" name="TextBox 4"/>
          <p:cNvSpPr txBox="1"/>
          <p:nvPr/>
        </p:nvSpPr>
        <p:spPr>
          <a:xfrm>
            <a:off x="548639" y="6382512"/>
            <a:ext cx="1097280" cy="320040"/>
          </a:xfrm>
          <a:prstGeom prst="rect">
            <a:avLst/>
          </a:prstGeom>
          <a:noFill/>
        </p:spPr>
        <p:txBody>
          <a:bodyPr wrap="square" lIns="18288" rIns="18288" tIns="18288" bIns="18288" anchor="t">
            <a:spAutoFit/>
          </a:bodyPr>
          <a:lstStyle/>
          <a:p>
            <a:pPr algn="l"/>
            <a:r>
              <a:rPr sz="1000" b="0" i="0">
                <a:solidFill>
                  <a:srgbClr val="B9D4CF"/>
                </a:solidFill>
                <a:latin typeface="Segoe UI"/>
              </a:rPr>
              <a:t>13</a:t>
            </a:r>
          </a:p>
        </p:txBody>
      </p:sp>
      <p:sp>
        <p:nvSpPr>
          <p:cNvPr id="6" name="TextBox 5"/>
          <p:cNvSpPr txBox="1"/>
          <p:nvPr/>
        </p:nvSpPr>
        <p:spPr>
          <a:xfrm>
            <a:off x="1584655" y="868680"/>
            <a:ext cx="10058400" cy="914400"/>
          </a:xfrm>
          <a:prstGeom prst="rect">
            <a:avLst/>
          </a:prstGeom>
          <a:noFill/>
        </p:spPr>
        <p:txBody>
          <a:bodyPr wrap="square" lIns="18288" rIns="18288" tIns="18288" bIns="18288" anchor="t">
            <a:spAutoFit/>
          </a:bodyPr>
          <a:lstStyle/>
          <a:p>
            <a:pPr algn="r" rtl="1">
              <a:lnSpc>
                <a:spcPct val="125000"/>
              </a:lnSpc>
            </a:pPr>
            <a:r>
              <a:rPr sz="2879" b="0" i="0" lang="ur-PK">
                <a:solidFill>
                  <a:srgbClr val="F7F5F0"/>
                </a:solidFill>
                <a:latin typeface="Georgia"/>
                <a:cs typeface="Noto Nastaliq Urdu"/>
              </a:rPr>
              <a:t>ماہرِ سرطان کے لیے سوالات</a:t>
            </a:r>
          </a:p>
        </p:txBody>
      </p:sp>
      <p:sp>
        <p:nvSpPr>
          <p:cNvPr id="7" name="TextBox 6"/>
          <p:cNvSpPr txBox="1"/>
          <p:nvPr/>
        </p:nvSpPr>
        <p:spPr>
          <a:xfrm>
            <a:off x="11094415" y="192024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1</a:t>
            </a:r>
          </a:p>
        </p:txBody>
      </p:sp>
      <p:sp>
        <p:nvSpPr>
          <p:cNvPr id="8" name="TextBox 7"/>
          <p:cNvSpPr txBox="1"/>
          <p:nvPr/>
        </p:nvSpPr>
        <p:spPr>
          <a:xfrm>
            <a:off x="944575" y="195681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مجھے بایوپسی کی ضرورت ہے، اور اس سے کیا پتا چلے گا؟</a:t>
            </a:r>
          </a:p>
        </p:txBody>
      </p:sp>
      <p:sp>
        <p:nvSpPr>
          <p:cNvPr id="9" name="TextBox 8"/>
          <p:cNvSpPr txBox="1"/>
          <p:nvPr/>
        </p:nvSpPr>
        <p:spPr>
          <a:xfrm>
            <a:off x="11094415" y="274320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2</a:t>
            </a:r>
          </a:p>
        </p:txBody>
      </p:sp>
      <p:sp>
        <p:nvSpPr>
          <p:cNvPr id="10" name="TextBox 9"/>
          <p:cNvSpPr txBox="1"/>
          <p:nvPr/>
        </p:nvSpPr>
        <p:spPr>
          <a:xfrm>
            <a:off x="944575" y="277977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میرا علاج کا منصوبہ کیا ہے، اور یہی امتزاج کیوں؟</a:t>
            </a:r>
          </a:p>
        </p:txBody>
      </p:sp>
      <p:sp>
        <p:nvSpPr>
          <p:cNvPr id="11" name="TextBox 10"/>
          <p:cNvSpPr txBox="1"/>
          <p:nvPr/>
        </p:nvSpPr>
        <p:spPr>
          <a:xfrm>
            <a:off x="11094415" y="356616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3</a:t>
            </a:r>
          </a:p>
        </p:txBody>
      </p:sp>
      <p:sp>
        <p:nvSpPr>
          <p:cNvPr id="12" name="TextBox 11"/>
          <p:cNvSpPr txBox="1"/>
          <p:nvPr/>
        </p:nvSpPr>
        <p:spPr>
          <a:xfrm>
            <a:off x="944575" y="360273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کون سے تکمیلی طریقے میری علامات میں مدد دے سکتے ہیں؟</a:t>
            </a:r>
          </a:p>
        </p:txBody>
      </p:sp>
      <p:sp>
        <p:nvSpPr>
          <p:cNvPr id="13" name="TextBox 12"/>
          <p:cNvSpPr txBox="1"/>
          <p:nvPr/>
        </p:nvSpPr>
        <p:spPr>
          <a:xfrm>
            <a:off x="11094415" y="4389120"/>
            <a:ext cx="548640" cy="548640"/>
          </a:xfrm>
          <a:prstGeom prst="rect">
            <a:avLst/>
          </a:prstGeom>
          <a:noFill/>
        </p:spPr>
        <p:txBody>
          <a:bodyPr wrap="square" lIns="18288" rIns="18288" tIns="18288" bIns="18288" anchor="t">
            <a:spAutoFit/>
          </a:bodyPr>
          <a:lstStyle/>
          <a:p>
            <a:pPr algn="r"/>
            <a:r>
              <a:rPr sz="2600" b="0" i="0">
                <a:solidFill>
                  <a:srgbClr val="B7791F"/>
                </a:solidFill>
                <a:latin typeface="Georgia"/>
              </a:rPr>
              <a:t>4</a:t>
            </a:r>
          </a:p>
        </p:txBody>
      </p:sp>
      <p:sp>
        <p:nvSpPr>
          <p:cNvPr id="14" name="TextBox 13"/>
          <p:cNvSpPr txBox="1"/>
          <p:nvPr/>
        </p:nvSpPr>
        <p:spPr>
          <a:xfrm>
            <a:off x="944575" y="4425696"/>
            <a:ext cx="10058400" cy="777240"/>
          </a:xfrm>
          <a:prstGeom prst="rect">
            <a:avLst/>
          </a:prstGeom>
          <a:noFill/>
        </p:spPr>
        <p:txBody>
          <a:bodyPr wrap="square" lIns="18288" rIns="18288" tIns="18288" bIns="18288" anchor="t">
            <a:spAutoFit/>
          </a:bodyPr>
          <a:lstStyle/>
          <a:p>
            <a:pPr algn="r" rtl="1">
              <a:lnSpc>
                <a:spcPct val="125000"/>
              </a:lnSpc>
            </a:pPr>
            <a:r>
              <a:rPr sz="2111" b="0" i="0" lang="ur-PK">
                <a:solidFill>
                  <a:srgbClr val="F7F5F0"/>
                </a:solidFill>
                <a:latin typeface="Segoe UI"/>
                <a:cs typeface="Noto Nastaliq Urdu"/>
              </a:rPr>
              <a:t>کیا میرا کوئی سپلیمنٹ میرے علاج میں رکاوٹ ڈال سکتا ہے؟</a:t>
            </a:r>
          </a:p>
        </p:txBody>
      </p:sp>
      <p:sp>
        <p:nvSpPr>
          <p:cNvPr id="15" name="TextBox 14"/>
          <p:cNvSpPr txBox="1"/>
          <p:nvPr/>
        </p:nvSpPr>
        <p:spPr>
          <a:xfrm>
            <a:off x="548639" y="5486400"/>
            <a:ext cx="11094415" cy="457200"/>
          </a:xfrm>
          <a:prstGeom prst="rect">
            <a:avLst/>
          </a:prstGeom>
          <a:noFill/>
        </p:spPr>
        <p:txBody>
          <a:bodyPr wrap="square" lIns="18288" rIns="18288" tIns="18288" bIns="18288" anchor="t">
            <a:spAutoFit/>
          </a:bodyPr>
          <a:lstStyle/>
          <a:p>
            <a:pPr algn="r" rtl="1">
              <a:lnSpc>
                <a:spcPct val="125000"/>
              </a:lnSpc>
            </a:pPr>
            <a:r>
              <a:rPr sz="1152" b="0" i="0" lang="ur-PK">
                <a:solidFill>
                  <a:srgbClr val="B9D4CF"/>
                </a:solidFill>
                <a:latin typeface="Segoe UI"/>
                <a:cs typeface="Noto Nastaliq Urdu"/>
              </a:rPr>
              <a:t>جائزے کا نسخہ۔ طبی مواد ابھی فارماسسٹ سے منظور شدہ نہیں۔ اردو متن مشینی مدد سے تیار مسودہ ہے جس کا ماہر طبی جائزہ باقی ہے۔</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