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explains how cancer is diagnosed and treated, where complementary approaches genuinely help, and what the evidence says about the alternative cancer treatments in the clinic's documents. Each figure names its source. This is general education; questions about your own care belong with your oncologist.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State the whole message at the start. Some complementary approaches genuinely help symptoms and side effects. None has been shown to prevent or cure cancer, and delaying real treatment reduces the chance of remission or cure.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the path. A symptom or screening result raises a question. Scans and lab tests give clues; PET scans work because cancer cells take up more glucose. Tumor markers can be raised for other reasons, so they are combined with other tests. A biopsy is often the only way to tell for sure. Then the plan is matched to the specific cancer.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main treatment types: surgery removes cancer; chemotherapy kills or stops fast-growing cells; radiation kills cancer cells and shrinks tumors; immunotherapy helps the immune system fight cancer; hormone therapy slows hormone-driven breast and prostate cancers. Most people receive a combination chosen for their cancer type and stage.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key distinction. Complementary approaches are used alongside treatment; alternative approaches replace it. Acupuncture can ease nausea, and yoga and mindfulness may help symptoms. In studies, tai chi improved fatigue when added to care but not when used instead of it. No approach has been shown to cure cancer, and delay reduces the chance of remission or cure.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clinic's brochure claims 90 percent success without chemotherapy or biopsy, and its note proposes liquid biopsy and tumor markers instead of tissue biopsy. Independent sources say a biopsy is often the only sure test and that no complementary approach cures cancer. The note also says cancer is caused by a virus. That is partly true: HPV causes nearly all cervical cancers and hepatitis B and C can cause liver cancer, which is why vaccination and hepatitis care prevent cancer. But it is not true of all cancer, and ProperHealth found no evaluation of the Rife machine.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note lists chlorine dioxide by IV, mouth and skin, ozone, and 'tumor shrinking' methods. The FDA says drinking chlorine dioxide is the same as drinking bleach, with deaths reported, and federal regulation calls ozone a toxic gas with no known medical use. The clinic's research folder includes a cesium chloride therapy document; the FDA says cesium chloride has never been proven safe or effective and warns consumers to avoid it.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Credit where it is due. The note says radioactive glucose highlights cancer cells, and that is correct: it is the basis of PET scanning. The note also lists low-dose naltrexone. Naltrexone is a prescription medicine whose listed use is addiction treatment; ProperHealth has not yet assessed low doses for cancer and makes no claim either way. Any added medicine should go through the oncologist and pharmacist.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safeguards. Get a biopsy when one is recommended. Ask for a written plan. Add complementary care alongside treatment, never in place of it. And tell your oncologist and pharmacist about every supplement, because some interact harmfully with cancer drugs.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Fever during chemotherapy can be serious.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practical steps: get a concern checked properly, ask for a written plan, add complementary care alongside, tell your oncologist about every supplement, and act on prevention, including HPV vaccination and hepatitis testing.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come from these sources. The full list of claims, with the exact passage each one rests on, is on the topic's sources page. Clinic documents are private files and are cited by document. The warning signs also cite: National Cancer Institute — Symptoms of Cancer; National Cancer Institute — Infection and Neutropenia during Cancer Treatment; National Cancer Institute — Nausea and Vomiting and Cancer Treatment; MedlinePlus — Dehydration; MedlinePlus — Sodium hypochlorite poisoning; America's Poison Centers — First aid: Act fast!; FDA — Public Health Alert Concerning Dietary Supplements Containing Cesium Chloride.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oncologist.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CANCER CARE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Cancer care and alternative treatments: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Diagnosis, standard treatment, complementary care, and the evidence on alternatives</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CANCER CARE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NCCIH, Cancer and Complementary Health Approaches: What You Need To Know</a:t>
            </a:r>
          </a:p>
        </p:txBody>
      </p:sp>
      <p:sp>
        <p:nvSpPr>
          <p:cNvPr id="7" name="TextBox 6"/>
          <p:cNvSpPr txBox="1"/>
          <p:nvPr/>
        </p:nvSpPr>
        <p:spPr>
          <a:xfrm>
            <a:off x="548640" y="155448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Complementary care can help. No alternative has been shown to cure cancer.</a:t>
            </a:r>
          </a:p>
        </p:txBody>
      </p:sp>
      <p:sp>
        <p:nvSpPr>
          <p:cNvPr id="8" name="Rectangle 7"/>
          <p:cNvSpPr/>
          <p:nvPr/>
        </p:nvSpPr>
        <p:spPr>
          <a:xfrm>
            <a:off x="548640" y="4301489"/>
            <a:ext cx="54864" cy="289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255769"/>
            <a:ext cx="9601200" cy="381000"/>
          </a:xfrm>
          <a:prstGeom prst="rect">
            <a:avLst/>
          </a:prstGeom>
          <a:noFill/>
        </p:spPr>
        <p:txBody>
          <a:bodyPr wrap="square" lIns="18288" rIns="18288" tIns="18288" bIns="18288" anchor="t">
            <a:spAutoFit/>
          </a:bodyPr>
          <a:lstStyle/>
          <a:p>
            <a:pPr algn="l"/>
            <a:r>
              <a:rPr sz="2400" b="0" i="0">
                <a:solidFill>
                  <a:srgbClr val="46524F"/>
                </a:solidFill>
                <a:latin typeface="Segoe UI"/>
              </a:rPr>
              <a:t>Delaying treatment reduces the chance of remission or cure.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CANCER CARE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Cancer Institute, How Cancer Is Diagnosed; National Cancer Institute, Tumor Markers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 biopsy usually confirms the diagnosis</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 symptom or screening result</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Your doctor looks for the cause, which may or may not be cancer.</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Scans and lab tests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Imaging and tumor markers give clues; a raised marker alone is not a diagnosis.</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Biopsy</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Often the only way to tell for sure.</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 plan for that cancer</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Treatment depends on the type of cancer and how advanced it is.</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raised tumor marker alone is not a diagnosis.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CANCER CARE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National Cancer Institute, Types of Cancer Treatment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Treatment is matched to the cancer</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3799457"/>
                <a:gridCol w="7294957"/>
              </a:tblGrid>
              <a:tr h="533400">
                <a:tc>
                  <a:txBody>
                    <a:bodyPr/>
                    <a:lstStyle/>
                    <a:p>
                      <a:pPr algn="l"/>
                      <a:r>
                        <a:rPr sz="1400" b="1" i="0">
                          <a:solidFill>
                            <a:srgbClr val="46524F"/>
                          </a:solidFill>
                          <a:latin typeface="Segoe UI"/>
                        </a:rPr>
                        <a:t>Treatment</a:t>
                      </a:r>
                    </a:p>
                  </a:txBody>
                  <a:tcPr marL="128016" marR="128016" anchor="ctr">
                    <a:solidFill>
                      <a:srgbClr val="EFECE4"/>
                    </a:solidFill>
                  </a:tcPr>
                </a:tc>
                <a:tc>
                  <a:txBody>
                    <a:bodyPr/>
                    <a:lstStyle/>
                    <a:p>
                      <a:pPr algn="l"/>
                      <a:r>
                        <a:rPr sz="1400" b="1" i="0">
                          <a:solidFill>
                            <a:srgbClr val="46524F"/>
                          </a:solidFill>
                          <a:latin typeface="Segoe UI"/>
                        </a:rPr>
                        <a:t>What it does</a:t>
                      </a:r>
                    </a:p>
                  </a:txBody>
                  <a:tcPr marL="128016" marR="128016" anchor="ctr">
                    <a:solidFill>
                      <a:srgbClr val="EFECE4"/>
                    </a:solidFill>
                  </a:tcPr>
                </a:tc>
              </a:tr>
              <a:tr h="533400">
                <a:tc>
                  <a:txBody>
                    <a:bodyPr/>
                    <a:lstStyle/>
                    <a:p>
                      <a:pPr algn="l"/>
                      <a:r>
                        <a:rPr sz="1500" b="1" i="0">
                          <a:solidFill>
                            <a:srgbClr val="15201E"/>
                          </a:solidFill>
                          <a:latin typeface="Segoe UI"/>
                        </a:rPr>
                        <a:t>Surgery</a:t>
                      </a:r>
                    </a:p>
                  </a:txBody>
                  <a:tcPr marL="128016" marR="128016" anchor="ctr">
                    <a:solidFill>
                      <a:srgbClr val="FFFFFF"/>
                    </a:solidFill>
                  </a:tcPr>
                </a:tc>
                <a:tc>
                  <a:txBody>
                    <a:bodyPr/>
                    <a:lstStyle/>
                    <a:p>
                      <a:pPr algn="l"/>
                      <a:r>
                        <a:rPr sz="1500" b="0" i="0">
                          <a:solidFill>
                            <a:srgbClr val="15201E"/>
                          </a:solidFill>
                          <a:latin typeface="Segoe UI"/>
                        </a:rPr>
                        <a:t>A surgeon removes the cancer.</a:t>
                      </a:r>
                    </a:p>
                  </a:txBody>
                  <a:tcPr marL="128016" marR="128016" anchor="ctr">
                    <a:solidFill>
                      <a:srgbClr val="FFFFFF"/>
                    </a:solidFill>
                  </a:tcPr>
                </a:tc>
              </a:tr>
              <a:tr h="533400">
                <a:tc>
                  <a:txBody>
                    <a:bodyPr/>
                    <a:lstStyle/>
                    <a:p>
                      <a:pPr algn="l"/>
                      <a:r>
                        <a:rPr sz="1500" b="1" i="0">
                          <a:solidFill>
                            <a:srgbClr val="15201E"/>
                          </a:solidFill>
                          <a:latin typeface="Segoe UI"/>
                        </a:rPr>
                        <a:t>Chemotherapy</a:t>
                      </a:r>
                    </a:p>
                  </a:txBody>
                  <a:tcPr marL="128016" marR="128016" anchor="ctr">
                    <a:solidFill>
                      <a:srgbClr val="FFFFFF"/>
                    </a:solidFill>
                  </a:tcPr>
                </a:tc>
                <a:tc>
                  <a:txBody>
                    <a:bodyPr/>
                    <a:lstStyle/>
                    <a:p>
                      <a:pPr algn="l"/>
                      <a:r>
                        <a:rPr sz="1500" b="0" i="0">
                          <a:solidFill>
                            <a:srgbClr val="15201E"/>
                          </a:solidFill>
                          <a:latin typeface="Segoe UI"/>
                        </a:rPr>
                        <a:t>Kills or stops the growth of fast-growing cells.</a:t>
                      </a:r>
                    </a:p>
                  </a:txBody>
                  <a:tcPr marL="128016" marR="128016" anchor="ctr">
                    <a:solidFill>
                      <a:srgbClr val="FFFFFF"/>
                    </a:solidFill>
                  </a:tcPr>
                </a:tc>
              </a:tr>
              <a:tr h="533400">
                <a:tc>
                  <a:txBody>
                    <a:bodyPr/>
                    <a:lstStyle/>
                    <a:p>
                      <a:pPr algn="l"/>
                      <a:r>
                        <a:rPr sz="1500" b="1" i="0">
                          <a:solidFill>
                            <a:srgbClr val="15201E"/>
                          </a:solidFill>
                          <a:latin typeface="Segoe UI"/>
                        </a:rPr>
                        <a:t>Radiation therapy</a:t>
                      </a:r>
                    </a:p>
                  </a:txBody>
                  <a:tcPr marL="128016" marR="128016" anchor="ctr">
                    <a:solidFill>
                      <a:srgbClr val="FFFFFF"/>
                    </a:solidFill>
                  </a:tcPr>
                </a:tc>
                <a:tc>
                  <a:txBody>
                    <a:bodyPr/>
                    <a:lstStyle/>
                    <a:p>
                      <a:pPr algn="l"/>
                      <a:r>
                        <a:rPr sz="1500" b="0" i="0">
                          <a:solidFill>
                            <a:srgbClr val="15201E"/>
                          </a:solidFill>
                          <a:latin typeface="Segoe UI"/>
                        </a:rPr>
                        <a:t>High-dose radiation kills cancer cells and shrinks tumors.</a:t>
                      </a:r>
                    </a:p>
                  </a:txBody>
                  <a:tcPr marL="128016" marR="128016" anchor="ctr">
                    <a:solidFill>
                      <a:srgbClr val="FFFFFF"/>
                    </a:solidFill>
                  </a:tcPr>
                </a:tc>
              </a:tr>
              <a:tr h="533400">
                <a:tc>
                  <a:txBody>
                    <a:bodyPr/>
                    <a:lstStyle/>
                    <a:p>
                      <a:pPr algn="l"/>
                      <a:r>
                        <a:rPr sz="1500" b="1" i="0">
                          <a:solidFill>
                            <a:srgbClr val="15201E"/>
                          </a:solidFill>
                          <a:latin typeface="Segoe UI"/>
                        </a:rPr>
                        <a:t>Immunotherapy</a:t>
                      </a:r>
                    </a:p>
                  </a:txBody>
                  <a:tcPr marL="128016" marR="128016" anchor="ctr">
                    <a:solidFill>
                      <a:srgbClr val="FFFFFF"/>
                    </a:solidFill>
                  </a:tcPr>
                </a:tc>
                <a:tc>
                  <a:txBody>
                    <a:bodyPr/>
                    <a:lstStyle/>
                    <a:p>
                      <a:pPr algn="l"/>
                      <a:r>
                        <a:rPr sz="1500" b="0" i="0">
                          <a:solidFill>
                            <a:srgbClr val="15201E"/>
                          </a:solidFill>
                          <a:latin typeface="Segoe UI"/>
                        </a:rPr>
                        <a:t>Helps the immune system fight cancer.</a:t>
                      </a:r>
                    </a:p>
                  </a:txBody>
                  <a:tcPr marL="128016" marR="128016" anchor="ctr">
                    <a:solidFill>
                      <a:srgbClr val="FFFFFF"/>
                    </a:solidFill>
                  </a:tcPr>
                </a:tc>
              </a:tr>
              <a:tr h="533400">
                <a:tc>
                  <a:txBody>
                    <a:bodyPr/>
                    <a:lstStyle/>
                    <a:p>
                      <a:pPr algn="l"/>
                      <a:r>
                        <a:rPr sz="1500" b="1" i="0">
                          <a:solidFill>
                            <a:srgbClr val="15201E"/>
                          </a:solidFill>
                          <a:latin typeface="Segoe UI"/>
                        </a:rPr>
                        <a:t>Hormone therapy</a:t>
                      </a:r>
                    </a:p>
                  </a:txBody>
                  <a:tcPr marL="128016" marR="128016" anchor="ctr">
                    <a:solidFill>
                      <a:srgbClr val="FFFFFF"/>
                    </a:solidFill>
                  </a:tcPr>
                </a:tc>
                <a:tc>
                  <a:txBody>
                    <a:bodyPr/>
                    <a:lstStyle/>
                    <a:p>
                      <a:pPr algn="l"/>
                      <a:r>
                        <a:rPr sz="1500" b="0" i="0">
                          <a:solidFill>
                            <a:srgbClr val="15201E"/>
                          </a:solidFill>
                          <a:latin typeface="Segoe UI"/>
                        </a:rPr>
                        <a:t>Slows or stops breast and prostate cancers that use hormones to grow.</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Most people have a combination, chosen for type and stage.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CANCER CARE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Cancer Institute, Complementary and Alternative Medicine; NCCIH, Cancer and Complementary Health Approaches: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Alongside treatment helps; instead of it harms</a:t>
            </a:r>
          </a:p>
        </p:txBody>
      </p:sp>
      <p:sp>
        <p:nvSpPr>
          <p:cNvPr id="8" name="Rounded Rectangle 7"/>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Complementary: used alongside</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125"/>
              </a:spcAft>
            </a:pPr>
            <a:r>
              <a:rPr sz="1500" b="0" i="0">
                <a:solidFill>
                  <a:srgbClr val="15201E"/>
                </a:solidFill>
                <a:latin typeface="Segoe UI"/>
              </a:rPr>
              <a:t>Used together with standard treatment.</a:t>
            </a:r>
          </a:p>
          <a:p>
            <a:pPr algn="l">
              <a:spcAft>
                <a:spcPts val="1125"/>
              </a:spcAft>
            </a:pPr>
            <a:r>
              <a:rPr sz="1500" b="0" i="0">
                <a:solidFill>
                  <a:srgbClr val="15201E"/>
                </a:solidFill>
                <a:latin typeface="Segoe UI"/>
              </a:rPr>
              <a:t>Acupuncture can ease nausea and vomiting.</a:t>
            </a:r>
          </a:p>
          <a:p>
            <a:pPr algn="l">
              <a:spcAft>
                <a:spcPts val="1125"/>
              </a:spcAft>
            </a:pPr>
            <a:r>
              <a:rPr sz="1500" b="0" i="0">
                <a:solidFill>
                  <a:srgbClr val="15201E"/>
                </a:solidFill>
                <a:latin typeface="Segoe UI"/>
              </a:rPr>
              <a:t>Yoga and mindfulness may help symptoms.</a:t>
            </a:r>
          </a:p>
          <a:p>
            <a:pPr algn="l">
              <a:spcAft>
                <a:spcPts val="1125"/>
              </a:spcAft>
            </a:pPr>
            <a:r>
              <a:rPr sz="1500" b="0" i="0">
                <a:solidFill>
                  <a:srgbClr val="15201E"/>
                </a:solidFill>
                <a:latin typeface="Segoe UI"/>
              </a:rPr>
              <a:t>Tai chi helped fatigue when added to care.</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Alternative: used instead</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125"/>
              </a:spcAft>
            </a:pPr>
            <a:r>
              <a:rPr sz="1500" b="0" i="0">
                <a:solidFill>
                  <a:srgbClr val="15201E"/>
                </a:solidFill>
                <a:latin typeface="Segoe UI"/>
              </a:rPr>
              <a:t>Used in place of standard treatment.</a:t>
            </a:r>
          </a:p>
          <a:p>
            <a:pPr algn="l">
              <a:spcAft>
                <a:spcPts val="1125"/>
              </a:spcAft>
            </a:pPr>
            <a:r>
              <a:rPr sz="1500" b="0" i="0">
                <a:solidFill>
                  <a:srgbClr val="15201E"/>
                </a:solidFill>
                <a:latin typeface="Segoe UI"/>
              </a:rPr>
              <a:t>Tai chi did not help fatigue when used instead of care.</a:t>
            </a:r>
          </a:p>
          <a:p>
            <a:pPr algn="l">
              <a:spcAft>
                <a:spcPts val="1125"/>
              </a:spcAft>
            </a:pPr>
            <a:r>
              <a:rPr sz="1500" b="0" i="0">
                <a:solidFill>
                  <a:srgbClr val="15201E"/>
                </a:solidFill>
                <a:latin typeface="Segoe UI"/>
              </a:rPr>
              <a:t>No approach has been shown to cure cancer.</a:t>
            </a:r>
          </a:p>
          <a:p>
            <a:pPr algn="l">
              <a:spcAft>
                <a:spcPts val="1125"/>
              </a:spcAft>
            </a:pPr>
            <a:r>
              <a:rPr sz="1500" b="0" i="0">
                <a:solidFill>
                  <a:srgbClr val="15201E"/>
                </a:solidFill>
                <a:latin typeface="Segoe UI"/>
              </a:rPr>
              <a:t>Delay reduces the chance of remission or cure.</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Same practice, different result, depending on how it is used.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CANCER CARE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National Cancer Institute, How Cancer Is Diagnosed; NCCIH, Cancer and Complementary Health Approaches: What You Need To Know; National Cancer Institute, Infectious Agents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clinic proposes care without biopsy or chemotherapy</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Cancer care without biopsy, chemotherapy or surgery</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2" name="Rounded Rectangle 11"/>
          <p:cNvSpPr/>
          <p:nvPr/>
        </p:nvSpPr>
        <p:spPr>
          <a:xfrm>
            <a:off x="6263640"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Evidence points the other way</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Biopsy is often the only sure test; no complementary approach cures cancer.</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"Cancer is a virus" and the Rife machine</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8" name="Rounded Rectangle 17"/>
          <p:cNvSpPr/>
          <p:nvPr/>
        </p:nvSpPr>
        <p:spPr>
          <a:xfrm>
            <a:off x="6263640"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proven</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Some cancers are linked to infections; no evaluation of Rife devices found.</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 biopsy is often the only sure test; some cancers are linked to viruses.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CANCER CARE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U.S. Food and Drug Administration, Leaders of “Genesis II Church of Health and Healing,” who sold toxic bleach as fake “miracle” cure, sentenced; U.S. Code of Federal Regulations, Maximum acceptable level of ozone; and 1 more on the Sources slide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proposals carry regulator warnings</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Chlorine dioxide, ozone and "tumor shrinking" methods</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Proposed instead of standard care</a:t>
            </a:r>
          </a:p>
        </p:txBody>
      </p:sp>
      <p:sp>
        <p:nvSpPr>
          <p:cNvPr id="12" name="Rounded Rectangle 11"/>
          <p:cNvSpPr/>
          <p:nvPr/>
        </p:nvSpPr>
        <p:spPr>
          <a:xfrm>
            <a:off x="6263640"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Regulator safety warning</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Regulator warnings for chlorine dioxide and ozone.</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Cesium chloride "high pH therapy"</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In the clinic's research folder</a:t>
            </a:r>
          </a:p>
        </p:txBody>
      </p:sp>
      <p:sp>
        <p:nvSpPr>
          <p:cNvPr id="18" name="Rounded Rectangle 17"/>
          <p:cNvSpPr/>
          <p:nvPr/>
        </p:nvSpPr>
        <p:spPr>
          <a:xfrm>
            <a:off x="6263640" y="3593592"/>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A3271B"/>
                </a:solidFill>
                <a:latin typeface="Segoe UI"/>
              </a:rPr>
              <a:t>Regulator safety warning</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FDA: never proven safe or effective; consumers warned to avoid it.</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Chlorine dioxide, ozone and cesium chloride are not cancer treatments.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CANCER CARE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Clinic documents (PIMA, private); MedlinePlus, Naltrexone; National Cancer Institute, How Cancer Is Diagnosed</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One claim is correct; one is not yet assessed</a:t>
            </a:r>
          </a:p>
        </p:txBody>
      </p:sp>
      <p:sp>
        <p:nvSpPr>
          <p:cNvPr id="8" name="Rounded Rectangle 7"/>
          <p:cNvSpPr/>
          <p:nvPr/>
        </p:nvSpPr>
        <p:spPr>
          <a:xfrm>
            <a:off x="548640"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801368"/>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Low-dose naltrexone</a:t>
            </a:r>
          </a:p>
        </p:txBody>
      </p:sp>
      <p:sp>
        <p:nvSpPr>
          <p:cNvPr id="11" name="TextBox 10"/>
          <p:cNvSpPr txBox="1"/>
          <p:nvPr/>
        </p:nvSpPr>
        <p:spPr>
          <a:xfrm>
            <a:off x="868680" y="2916936"/>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clinic's treatment notes</a:t>
            </a:r>
          </a:p>
        </p:txBody>
      </p:sp>
      <p:sp>
        <p:nvSpPr>
          <p:cNvPr id="12" name="Rounded Rectangle 11"/>
          <p:cNvSpPr/>
          <p:nvPr/>
        </p:nvSpPr>
        <p:spPr>
          <a:xfrm>
            <a:off x="6263640"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7A5300"/>
                </a:solidFill>
                <a:latin typeface="Segoe UI"/>
              </a:rPr>
              <a:t>Not assessed here</a:t>
            </a:r>
          </a:p>
        </p:txBody>
      </p:sp>
      <p:sp>
        <p:nvSpPr>
          <p:cNvPr id="13" name="TextBox 12"/>
          <p:cNvSpPr txBox="1"/>
          <p:nvPr/>
        </p:nvSpPr>
        <p:spPr>
          <a:xfrm>
            <a:off x="6263640" y="2221992"/>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Not yet assessed here; listed use is addiction treatment.</a:t>
            </a:r>
          </a:p>
        </p:txBody>
      </p:sp>
      <p:sp>
        <p:nvSpPr>
          <p:cNvPr id="14" name="Rounded Rectangle 13"/>
          <p:cNvSpPr/>
          <p:nvPr/>
        </p:nvSpPr>
        <p:spPr>
          <a:xfrm>
            <a:off x="548640"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3465576"/>
            <a:ext cx="82296" cy="1609344"/>
          </a:xfrm>
          <a:prstGeom prst="rect">
            <a:avLst/>
          </a:prstGeom>
          <a:solidFill>
            <a:srgbClr val="0A3F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3575304"/>
            <a:ext cx="5120640" cy="1152144"/>
          </a:xfrm>
          <a:prstGeom prst="rect">
            <a:avLst/>
          </a:prstGeom>
          <a:noFill/>
        </p:spPr>
        <p:txBody>
          <a:bodyPr wrap="square" lIns="18288" rIns="18288" tIns="18288" bIns="18288" anchor="t">
            <a:spAutoFit/>
          </a:bodyPr>
          <a:lstStyle/>
          <a:p>
            <a:pPr algn="l"/>
            <a:r>
              <a:rPr sz="1900" b="1" i="0">
                <a:solidFill>
                  <a:srgbClr val="15201E"/>
                </a:solidFill>
                <a:latin typeface="Segoe UI"/>
              </a:rPr>
              <a:t>Glucose and cancer scans</a:t>
            </a:r>
          </a:p>
        </p:txBody>
      </p:sp>
      <p:sp>
        <p:nvSpPr>
          <p:cNvPr id="17" name="TextBox 16"/>
          <p:cNvSpPr txBox="1"/>
          <p:nvPr/>
        </p:nvSpPr>
        <p:spPr>
          <a:xfrm>
            <a:off x="868680" y="4690872"/>
            <a:ext cx="5120640" cy="310896"/>
          </a:xfrm>
          <a:prstGeom prst="rect">
            <a:avLst/>
          </a:prstGeom>
          <a:noFill/>
        </p:spPr>
        <p:txBody>
          <a:bodyPr wrap="square" lIns="18288" rIns="18288" tIns="18288" bIns="18288" anchor="t">
            <a:spAutoFit/>
          </a:bodyPr>
          <a:lstStyle/>
          <a:p>
            <a:pPr algn="l"/>
            <a:r>
              <a:rPr sz="1250" b="0" i="0">
                <a:solidFill>
                  <a:srgbClr val="5F6A67"/>
                </a:solidFill>
                <a:latin typeface="Segoe UI"/>
              </a:rPr>
              <a:t>Listed in the clinic's treatment notes</a:t>
            </a:r>
          </a:p>
        </p:txBody>
      </p:sp>
      <p:sp>
        <p:nvSpPr>
          <p:cNvPr id="18" name="Rounded Rectangle 17"/>
          <p:cNvSpPr/>
          <p:nvPr/>
        </p:nvSpPr>
        <p:spPr>
          <a:xfrm>
            <a:off x="6263640" y="3593592"/>
            <a:ext cx="2651760" cy="329184"/>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250" b="1" i="0">
                <a:solidFill>
                  <a:srgbClr val="0A3F3C"/>
                </a:solidFill>
                <a:latin typeface="Segoe UI"/>
              </a:rPr>
              <a:t>Supported by evidence</a:t>
            </a:r>
          </a:p>
        </p:txBody>
      </p:sp>
      <p:sp>
        <p:nvSpPr>
          <p:cNvPr id="19" name="TextBox 18"/>
          <p:cNvSpPr txBox="1"/>
          <p:nvPr/>
        </p:nvSpPr>
        <p:spPr>
          <a:xfrm>
            <a:off x="6263640" y="3995928"/>
            <a:ext cx="5196535" cy="1005840"/>
          </a:xfrm>
          <a:prstGeom prst="rect">
            <a:avLst/>
          </a:prstGeom>
          <a:noFill/>
        </p:spPr>
        <p:txBody>
          <a:bodyPr wrap="square" lIns="18288" rIns="18288" tIns="18288" bIns="18288" anchor="t">
            <a:spAutoFit/>
          </a:bodyPr>
          <a:lstStyle/>
          <a:p>
            <a:pPr algn="l"/>
            <a:r>
              <a:rPr sz="1500" b="0" i="0">
                <a:solidFill>
                  <a:srgbClr val="46524F"/>
                </a:solidFill>
                <a:latin typeface="Segoe UI"/>
              </a:rPr>
              <a:t>Correct: this is how PET scans work.</a:t>
            </a:r>
          </a:p>
        </p:txBody>
      </p:sp>
      <p:sp>
        <p:nvSpPr>
          <p:cNvPr id="20" name="Rounded Rectangle 19"/>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Glucose uptake is how PET scans find cancer.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CANCER CARE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Cancer Institute, How Cancer Is Diagnosed; National Cancer Institute, Types of Cancer Treatment; NCCIH, Cancer and Complementary Health Approaches: What You Need To Know</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Protect your treatment</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Get a biopsy when it is recommended</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Ask for a written plan</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Add complementary care, never replace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List every supplement for your team</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Complementary care belongs alongside treatment, never instead of it.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CANCER CARE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New lump or unexplained bleeding: see a doctor</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Fever on chemotherapy: call your team now</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Vomiting that won't stop: get care now</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Swallowed bleach or chlorine dioxide: Poison Control; cesium: medical care</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Fever during chemotherapy needs a call to your team right away.</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CANCER CARE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National Cancer Institute, How Cancer Is Diagnosed; National Cancer Institute, Types of Cancer Treatment; NCCIH, Cancer and Complementary Health Approaches: What You Need To Know; National Cancer Institute, Infectious Agents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Five steps</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Get a concern checked properly</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for a written treatment plan</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Add complementary care alongside, not instead</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Tell your oncologist about every supplement</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Act on prevention</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getting any concern checked properly.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CANCER CARE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012"/>
              </a:spcAft>
            </a:pPr>
            <a:r>
              <a:rPr sz="1350" b="0" i="0">
                <a:solidFill>
                  <a:srgbClr val="46524F"/>
                </a:solidFill>
                <a:latin typeface="Segoe UI"/>
              </a:rPr>
              <a:t>National Cancer Institute — Types of Cancer Treatment</a:t>
            </a:r>
          </a:p>
          <a:p>
            <a:pPr algn="l">
              <a:spcAft>
                <a:spcPts val="1012"/>
              </a:spcAft>
            </a:pPr>
            <a:r>
              <a:rPr sz="1350" b="0" i="0">
                <a:solidFill>
                  <a:srgbClr val="46524F"/>
                </a:solidFill>
                <a:latin typeface="Segoe UI"/>
              </a:rPr>
              <a:t>National Cancer Institute — How Cancer Is Diagnosed</a:t>
            </a:r>
          </a:p>
          <a:p>
            <a:pPr algn="l">
              <a:spcAft>
                <a:spcPts val="1012"/>
              </a:spcAft>
            </a:pPr>
            <a:r>
              <a:rPr sz="1350" b="0" i="0">
                <a:solidFill>
                  <a:srgbClr val="46524F"/>
                </a:solidFill>
                <a:latin typeface="Segoe UI"/>
              </a:rPr>
              <a:t>National Cancer Institute — Tumor Markers</a:t>
            </a:r>
          </a:p>
          <a:p>
            <a:pPr algn="l">
              <a:spcAft>
                <a:spcPts val="1012"/>
              </a:spcAft>
            </a:pPr>
            <a:r>
              <a:rPr sz="1350" b="0" i="0">
                <a:solidFill>
                  <a:srgbClr val="46524F"/>
                </a:solidFill>
                <a:latin typeface="Segoe UI"/>
              </a:rPr>
              <a:t>National Cancer Institute — Infectious Agents</a:t>
            </a:r>
          </a:p>
          <a:p>
            <a:pPr algn="l">
              <a:spcAft>
                <a:spcPts val="1012"/>
              </a:spcAft>
            </a:pPr>
            <a:r>
              <a:rPr sz="1350" b="0" i="0">
                <a:solidFill>
                  <a:srgbClr val="46524F"/>
                </a:solidFill>
                <a:latin typeface="Segoe UI"/>
              </a:rPr>
              <a:t>National Cancer Institute — Complementary and Alternative Medicine</a:t>
            </a:r>
          </a:p>
          <a:p>
            <a:pPr algn="l">
              <a:spcAft>
                <a:spcPts val="1012"/>
              </a:spcAft>
            </a:pPr>
            <a:r>
              <a:rPr sz="1350" b="0" i="0">
                <a:solidFill>
                  <a:srgbClr val="46524F"/>
                </a:solidFill>
                <a:latin typeface="Segoe UI"/>
              </a:rPr>
              <a:t>NCCIH — Cancer and Complementary Health Approaches: What You Need To Know</a:t>
            </a:r>
          </a:p>
          <a:p>
            <a:pPr algn="l">
              <a:spcAft>
                <a:spcPts val="1012"/>
              </a:spcAft>
            </a:pPr>
            <a:r>
              <a:rPr sz="1350" b="0" i="0">
                <a:solidFill>
                  <a:srgbClr val="46524F"/>
                </a:solidFill>
                <a:latin typeface="Segoe UI"/>
              </a:rPr>
              <a:t>U.S. Food and Drug Administration — Cesium Chloride in Dietary Supplements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012"/>
              </a:spcAft>
            </a:pPr>
            <a:r>
              <a:rPr sz="1350" b="0" i="0">
                <a:solidFill>
                  <a:srgbClr val="46524F"/>
                </a:solidFill>
                <a:latin typeface="Segoe UI"/>
              </a:rPr>
              <a:t>U.S. Code of Federal Regulations — Maximum acceptable level of ozone</a:t>
            </a:r>
          </a:p>
          <a:p>
            <a:pPr algn="l">
              <a:spcAft>
                <a:spcPts val="1012"/>
              </a:spcAft>
            </a:pPr>
            <a:r>
              <a:rPr sz="1350" b="0" i="0">
                <a:solidFill>
                  <a:srgbClr val="46524F"/>
                </a:solidFill>
                <a:latin typeface="Segoe UI"/>
              </a:rPr>
              <a:t>U.S. Food and Drug Administration — Leaders of “Genesis II Church of Health and Healing,” who sold toxic bleach as fake “miracle” cure, sentenced</a:t>
            </a:r>
          </a:p>
          <a:p>
            <a:pPr algn="l">
              <a:spcAft>
                <a:spcPts val="1012"/>
              </a:spcAft>
            </a:pPr>
            <a:r>
              <a:rPr sz="1350" b="0" i="0">
                <a:solidFill>
                  <a:srgbClr val="46524F"/>
                </a:solidFill>
                <a:latin typeface="Segoe UI"/>
              </a:rPr>
              <a:t>MedlinePlus — Naltrexone</a:t>
            </a:r>
          </a:p>
          <a:p>
            <a:pPr algn="l">
              <a:spcAft>
                <a:spcPts val="1012"/>
              </a:spcAft>
            </a:pPr>
            <a:r>
              <a:rPr sz="1350" b="0" i="0">
                <a:solidFill>
                  <a:srgbClr val="46524F"/>
                </a:solidFill>
                <a:latin typeface="Segoe UI"/>
              </a:rPr>
              <a:t>Pakistan Institute of Medical Advancement — "CANCER TREATMENT" note, clinic website and research-folder titles</a:t>
            </a:r>
          </a:p>
          <a:p>
            <a:pPr algn="l">
              <a:spcAft>
                <a:spcPts val="1012"/>
              </a:spcAft>
            </a:pPr>
            <a:r>
              <a:rPr sz="1350" b="0" i="0">
                <a:solidFill>
                  <a:srgbClr val="46524F"/>
                </a:solidFill>
                <a:latin typeface="Segoe UI"/>
              </a:rPr>
              <a:t>Pakistan Institute of Medical Advancement — Urdu trifold brochure (quoted in ProperHealth's English translation)</a:t>
            </a:r>
          </a:p>
          <a:p>
            <a:pPr algn="l">
              <a:spcAft>
                <a:spcPts val="1012"/>
              </a:spcAft>
            </a:pPr>
            <a:r>
              <a:rPr sz="1350" b="0" i="0">
                <a:solidFill>
                  <a:srgbClr val="46524F"/>
                </a:solidFill>
                <a:latin typeface="Segoe UI"/>
              </a:rPr>
              <a:t>Pakistan Institute of Medical Advancement — Printed brochure set, 8 pages (pages cited individually)</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7 more warning-sign sources.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CANCER CARE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13</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oncologist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I need a biopsy, and what will it show?</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What is my treatment plan, and why this combination?</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complementary approaches could help my symptoms?</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supplement I take interfere with my treatment?</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