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سوڈیم، روزانہ ملی گرام</c:v>
                </c:pt>
              </c:strCache>
            </c:strRef>
          </c:tx>
          <c:spPr>
            <a:solidFill>
              <a:srgbClr val="0E5753"/>
            </a:solidFill>
          </c:spPr>
          <c:cat>
            <c:strRef>
              <c:f>Sheet1!$A$2:$A$4</c:f>
              <c:strCache>
                <c:ptCount val="3"/>
                <c:pt idx="0">
                  <c:v>بلڈ پریشر مزید کم (ڈیش)</c:v>
                </c:pt>
                <c:pt idx="1">
                  <c:v>تجویز کردہ حد: اس سے کم</c:v>
                </c:pt>
                <c:pt idx="2">
                  <c:v>امریکی اوسط مقدار</c:v>
                </c:pt>
              </c:strCache>
            </c:strRef>
          </c:cat>
          <c:val>
            <c:numRef>
              <c:f>Sheet1!$B$2:$B$4</c:f>
              <c:numCache>
                <c:formatCode>General</c:formatCode>
                <c:ptCount val="3"/>
                <c:pt idx="0">
                  <c:v>1500</c:v>
                </c:pt>
                <c:pt idx="1">
                  <c:v>2300</c:v>
                </c:pt>
                <c:pt idx="2">
                  <c:v>3400</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400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ہائی بلڈ پریشر کو آسان زبان میں سمجھاتی ہے: دو عددوں کا مطلب، ایسی ریڈنگ کیسے لیں جس پر عمل کیا جا سکے، اور کیا چیز مدد کرتی ہے۔ ان سلائیڈز کی ہر بات صحتِ عامہ کے ذرائع سے ہے، اور ہر سلائیڈ کے نیچے ماخذ درج ہے۔ اپنی دواؤں سے متعلق سوالات فارماسسٹ یا معالج سے پوچھیں — یہ عمومی تعلیم ہے،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تلخ حقیقت سے آغاز کریں: امریکہ کے نصف بالغوں کو ہائی بلڈ پریشر ہے، اور بہت سوں کو علم نہیں، کیونکہ عموماً اس کی کوئی ایسی نشانی نہیں ہوتی جو دیکھی یا محسوس کی جا سکے۔ حاضرین سے پوچھیں کہ کس کو اپنی آخری ریڈنگ معلوم ہے، اور کون گھر پر ناپتا ہے۔ باقی نشست اس عدد کو قابلِ اعتبار بنانے کے بارے میں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دو عدد بتاتے ہیں کہ پیمائش کیوں اہم ہے۔ نصف بالغوں کو ہائی بلڈ پریشر ہے، اور ان میں سے تقریباً ہر تین میں سے ایک کو اس کا علم نہیں اور علاج نہیں ہو رہا۔ اپنے احساس پر بھروسہ نہیں کیا جا سکتا۔ لوگ سمجھتے ہیں کہ زیادہ ریڈنگ محسوس ہو جائے گی۔ زیادہ تر کو نہیں ہوتی۔</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بالغوں کے لیے NHLBI کے درجے ہیں۔ پہلی قطار سے شروع کریں: صحت مند ایک سو بیس اوور اسی سے کم ہے۔ بڑھا ہوا اوپر ایک سو بیس سے ایک سو انتیس اور نیچے اسی سے کم ہے۔ مرحلہ ایک اوپر ایک سو تیس یا نیچے اسی سے شروع ہوتا ہے؛ مرحلہ دو ایک سو چالیس یا نوے سے۔ ایک سو اسی اوور ایک سو بیس سے زیادہ بحران ہے جس پر فوری توجہ چاہیے۔ لفظ 'مسلسل' پر زور دیں: ایک ریڈنگ آپ کو کسی درجے میں نہیں ڈالتی۔</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پورا طریقہ ہے۔ تیس منٹ ورزش، کافی یا سگریٹ نہیں۔ بیت الخلا ہو آئیں۔ پانچ منٹ بغیر بات کیے بیٹھیں۔ کمر کو سہارا، پاؤں سیدھے، ٹانگیں الگ، کھلا اوپری بازو دل کی سطح پر ٹکا ہوا۔ صبح اور شام کم از کم دو ریڈنگز ایک منٹ کے وقفے سے لیں، اور پانچ دن سب لکھیں۔ اس فہرست میں کوئی اور چیز عدد کو اتنا قابلِ اعتبار نہیں بناتی جتنا یہ مستقل طریقہ۔</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آلات کے تین نکات۔ بہت چھوٹا یا بہت بڑا کف ریڈنگ بدل دیتا ہے، اس لیے سائز اپنے بازو سے ملائیں۔ منظور شدہ آلہ استعمال کریں، اور کم از کم ایک بار معالج یا نرس کے ساتھ مشق کریں۔ گھر پر زیادہ تر لوگوں کے لیے ڈیجیٹل مانیٹر بہترین ہے، مگر بےقاعدہ دھڑکن اسے کم درست بناتی ہے — اگر مانیٹر بار بار یہ بتائے تو اسے ساتھ لائیں۔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گھر کی ریڈنگز جزوی طور پر اختلاف دور کرنے کے لیے ہیں۔ وائٹ کوٹ ہائپرٹینشن میں دفتر کی ریڈنگ گھر یا فارمیسی سے زیادہ آتی ہے۔ ماسکڈ ہائی بلڈ پریشر میں اس کے الٹ: دفتر میں ریڈنگ اصل سے کم دکھتی ہے۔ دفتر اور گھر، بشمول رات کی ریڈنگز کا موازنہ ہی ان میں فرق بتاتا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موضوع میں سوڈیم کے اعداد سب سے واضح ہیں۔ امریکی اوسطاً روزانہ تقریباً تین ہزار چار سو ملی گرام کھاتے ہیں؛ تجویز کردہ حد دو ہزار تین سو سے کم ہے؛ اور ڈیش منصوبے میں ایک ہزار پانچ سو بلڈ پریشر کو مزید کم کرتا ہے۔ عملی بات یہ ہے کہ یہ کہاں سے آتا ہے: ستر فیصد سے زیادہ پیک شدہ اور تیار کھانوں سے، نمک دانی سے نہیں۔ لیبل ہی آلہ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معمولی عدد۔ وزن میں صرف تین سے پانچ فیصد کمی بلڈ پریشر بہتر کر سکتی ہے۔ روزانہ دس منٹ کی چہل قدمی بھی مدد دے سکتی ہے، اور ہدف ہفتے میں کم از کم ایک سو پچاس منٹ تک پہنچنا ہے۔ ان میں سے کسی کے لیے سخت پروگرام ضروری نہیں۔ یہ ایسی تبدیلیاں ہیں جو لوگ برقرار رکھ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الکحل کی حد، ڈیش غذائی منصوبہ، اور ضرورت پڑنے پر دوائیں۔ بہت سے لوگوں کو دو یا زیادہ دوائیں چاہییں، اور یہ ناکامی نہیں۔ SPRINT مطالعہ بتاتا ہے کہ قابو کیوں اہم ہے: پچاس سال یا زیادہ عمر کے بالغوں میں سسٹولک دباؤ ایک سو بیس سے کم کرنے سے دل و رگوں کی بیماری اور موت نمایاں طور پر کم ہوئی۔ ہدف ہر فرد کا الگ ہوتا ہے، اس لیے درست ہدف معالج سے بات کا معاملہ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اگر کسی کے عدد حال ہی میں بدلے ہیں تو پہلے دواؤں کی فہرست دیکھیں، بشمول نزلہ زکام کی دوائیں۔ بند ناک کھولنے والی دوائیں اور درد کش دوائیں عام وجوہات ہیں۔ اگر بلڈ پریشر کی دوا سے مضر اثرات ہوں تو حل یہ ہے کہ بتایا جائے — خوراک یا دوا بدلی جا سکتی ہے — خاموشی سے چھوڑنا نہیں۔ دوا بلڈ پریشر کو قابو میں رکھتی ہے؛ ختم نہیں کرتی۔</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کی ایک دستاویز بلڈ پریشر کا ذکر کرتی ہے: ایک شیٹ جو کہتی ہے کہ ای ڈی ٹی اے بلڈ پریشر کو قابو میں رکھے گا، ساتھ ہی بند شریانیں کھولنے کے دعوے۔ یہاں استعمال کیے گئے کسی ذریعے سے یہ ثابت نہیں ہوتا کہ ای ڈی ٹی اے بلڈ پریشر کم کرتا ہے۔ کیلیشن دوائیں نسخے پر، نگرانی میں استعمال ہوتی ہیں۔ ایف ڈی اے نے کسی کیلیشن پروڈکٹ کو بغیر نسخے کے استعمال کے لیے منظور نہیں کیا، اور وہ پانی کی کمی، گردے فیل ہونے اور موت، اور ثابت شدہ علاج میں تاخیر سے خبردار کرتا ہے۔ بلڈ پریشر کی دوائیں دل کے دورے، فالج اور گردوں کی بیماری سے بچانے میں مدد دیتی ہیں، اس لیے انہیں کیلیشن کی خاطر بند نہیں کرنا چاہیے۔</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زور دیا کہ ریڈنگ گھنٹہ بہ گھنٹہ بدلتی ہے، اور موجودہ رہنمائی متفق ہے: تشخیص بار بار کی ریڈنگز پر ہوتی ہے۔ انہوں نے بلڈ پریشر کی دواؤں پر تنقید بھی کی، پاؤں بھگونے اور ناشتے کی تبدیلیوں کو علاج کے طور پر پیش کیا، اور اپنی نارمل حد استعمال کی۔ یہاں استعمال کیے گئے ذرائع ان کی تائید نہیں کرتے۔ بلڈ پریشر قابو میں رکھنا دل کے دورے، فالج اور گردوں کی بیماری سے بچانے میں مدد دیتا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ایک سو اسی اوور ایک سو بیس کا اصول اہم ہے: پانچ منٹ بعد دوبارہ چیک کریں، اور علامات کے ساتھ زیادہ رہے تو نائن ون ون پر کال کریں۔ یہ فہرست پراپر ہیلتھ کی حفاظتی عبارت ہے جس کی فارماسسٹ سے منظوری باقی ہے، اس لیے اسے عمومی رہنمائی کے طور پر پیش کریں اور لوگوں کو ان کی اپنی طبی ٹیم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قدم۔ دیکھیں کہ کف ٹھیک بیٹھتا ہے، ایک ریڈنگ درست طریقے سے لیں، پھر پانچ دن صبح و شام لکھیں اور اگلی ملاقات میں ساتھ لائیں۔ پیک شدہ کھانے کا ایک سوڈیم والا ذریعہ دیکھیں۔ اور اس دوران تجویز کردہ دوا لیتے رہیں۔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NHLBI، نیشنل انسٹی ٹیوٹ آن ایجنگ، میڈلائن پلس اور FDA۔ تمام دعووں کی مکمل فہرست، ہر ایک کے اصل اقتباس کے ساتھ، موضوع کے حوالہ جات والے صفحے پر موجود ہے۔ لوگوں کو ترغیب دیں کہ کہیں اور دیکھے گئے کسی عدد پر بھروسہ کرنے سے پہلے وہاں درجوں کا جدول دیکھیں۔ فوری مدد کی علامات ان ذرائع کا بھی حوالہ دیتی ہیں: NHLBI — Stroke - Symptoms؛ MedlinePlus — Fainting؛ NHLBI — Arrhythmias - Symptoms۔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اور تجویز کریں کہ وہ ان کے ساتھ اپنے جواب لکھیں۔ یاد دلائیں کہ یہ لیکچر جائزے کا نسخہ ہے اور ابھی فارماسسٹ سے منظور شدہ نہیں، اور اس میں کچھ بھی دوا بدلنے کی وجہ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ہائی بلڈ پریشر: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عددوں کا مطلب، گھر پر درست پیمائش، اور کیا چیز واقعی مدد کرتی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What Is High Blood Pressure?; National Institute on Aging, High Blood Pressure and Older Adults</a:t>
            </a:r>
          </a:p>
        </p:txBody>
      </p:sp>
      <p:sp>
        <p:nvSpPr>
          <p:cNvPr id="7" name="TextBox 6"/>
          <p:cNvSpPr txBox="1"/>
          <p:nvPr/>
        </p:nvSpPr>
        <p:spPr>
          <a:xfrm>
            <a:off x="1218895" y="91440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امریکہ کے نصف بالغوں کو ہائی بلڈ پریشر ہے۔ کیا آپ کو پتا چلے گا اگر آپ کو بھی ہو؟</a:t>
            </a:r>
          </a:p>
        </p:txBody>
      </p:sp>
      <p:sp>
        <p:nvSpPr>
          <p:cNvPr id="8" name="Rectangle 7"/>
          <p:cNvSpPr/>
          <p:nvPr/>
        </p:nvSpPr>
        <p:spPr>
          <a:xfrm>
            <a:off x="11588191" y="368046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63474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ہائی بلڈ پریشر شاذ ہی کوئی علامت ظاہر کرتا ہے، اس لیے ریڈنگ ہی پتا چلنے کا ذریعہ ہے — اور ریڈنگ لینے کا طریقہ عدد بدل دیتا ہے۔ یہاں بتایا گیا ہے کہ عدد کا مطلب کیا ہے، گھر پر درست طریقے سے کیسے ناپیں، اور کیا چیز واقعی مدد کرتی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What Is High Blood Pressure?; National Institute on Aging, High Blood Pressure and Older Adults</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نصف</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امریکی بالغوں کو ہائی بلڈ پریشر ہے۔</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‎3‎</a:t>
            </a:r>
            <a:r>
              <a:rPr sz="3264" b="0" i="0" lang="ur-PK">
                <a:solidFill>
                  <a:srgbClr val="0A3F3C"/>
                </a:solidFill>
                <a:latin typeface="Georgia"/>
                <a:cs typeface="Noto Nastaliq Urdu"/>
              </a:rPr>
              <a:t> میں </a:t>
            </a:r>
            <a:r>
              <a:rPr sz="3264" b="0" i="0" lang="en-US">
                <a:solidFill>
                  <a:srgbClr val="0A3F3C"/>
                </a:solidFill>
                <a:latin typeface="Georgia"/>
              </a:rPr>
              <a:t>‎1‎</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ہائی بلڈ پریشر والے امریکی بالغوں کو اس کا علم نہیں۔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عموماً کوئی علامت نہیں ہوتی؛ ریڈنگ ہی بتاتی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What Is High Blood Pressure?; NHLBI, High Blood Pressure: Diagnosis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بالغوں کے لیے </a:t>
            </a:r>
            <a:r>
              <a:rPr sz="2937" b="0" i="0" lang="en-US">
                <a:solidFill>
                  <a:srgbClr val="15201E"/>
                </a:solidFill>
                <a:latin typeface="Georgia"/>
              </a:rPr>
              <a:t>‎120/80‎</a:t>
            </a:r>
            <a:r>
              <a:rPr sz="2937" b="0" i="0" lang="ur-PK">
                <a:solidFill>
                  <a:srgbClr val="15201E"/>
                </a:solidFill>
                <a:latin typeface="Georgia"/>
                <a:cs typeface="Noto Nastaliq Urdu"/>
              </a:rPr>
              <a:t> سے کم صحت مند ہے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3257076"/>
                <a:gridCol w="1628538"/>
                <a:gridCol w="3053508"/>
                <a:gridCol w="3155292"/>
              </a:tblGrid>
              <a:tr h="533400">
                <a:tc>
                  <a:txBody>
                    <a:bodyPr/>
                    <a:lstStyle/>
                    <a:p>
                      <a:pPr algn="r" rtl="1">
                        <a:lnSpc>
                          <a:spcPct val="125000"/>
                        </a:lnSpc>
                      </a:pPr>
                      <a:r>
                        <a:rPr sz="1344" b="0" i="0" lang="ur-PK">
                          <a:solidFill>
                            <a:srgbClr val="46524F"/>
                          </a:solidFill>
                          <a:latin typeface="Segoe UI"/>
                          <a:cs typeface="Noto Nastaliq Urdu"/>
                        </a:rPr>
                        <a:t>نیچے والا عدد (ڈائسٹولک)</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اور / یا</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اوپر والا عدد (سسٹولک)</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درجہ</a:t>
                      </a:r>
                    </a:p>
                  </a:txBody>
                  <a:tcPr marL="128016" marR="128016" anchor="ctr">
                    <a:solidFill>
                      <a:srgbClr val="EFECE4"/>
                    </a:solidFill>
                  </a:tcPr>
                </a:tc>
              </a:tr>
              <a:tr h="533400">
                <a:tc>
                  <a:txBody>
                    <a:bodyPr/>
                    <a:lstStyle/>
                    <a:p>
                      <a:pPr algn="r" rtl="1">
                        <a:lnSpc>
                          <a:spcPct val="125000"/>
                        </a:lnSpc>
                      </a:pPr>
                      <a:r>
                        <a:rPr sz="1439" b="0" i="0" lang="en-US">
                          <a:solidFill>
                            <a:srgbClr val="15201E"/>
                          </a:solidFill>
                          <a:latin typeface="Segoe UI"/>
                        </a:rPr>
                        <a:t>‎80‎</a:t>
                      </a:r>
                      <a:r>
                        <a:rPr sz="1439" b="0" i="0" lang="ur-PK">
                          <a:solidFill>
                            <a:srgbClr val="15201E"/>
                          </a:solidFill>
                          <a:latin typeface="Segoe UI"/>
                          <a:cs typeface="Noto Nastaliq Urdu"/>
                        </a:rPr>
                        <a:t> سے کم</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اور</a:t>
                      </a:r>
                    </a:p>
                  </a:txBody>
                  <a:tcPr marL="128016" marR="128016" anchor="ctr">
                    <a:solidFill>
                      <a:srgbClr val="FFFFFF"/>
                    </a:solidFill>
                  </a:tcPr>
                </a:tc>
                <a:tc>
                  <a:txBody>
                    <a:bodyPr/>
                    <a:lstStyle/>
                    <a:p>
                      <a:pPr algn="r" rtl="1">
                        <a:lnSpc>
                          <a:spcPct val="125000"/>
                        </a:lnSpc>
                      </a:pPr>
                      <a:r>
                        <a:rPr sz="1439" b="0" i="0" lang="en-US">
                          <a:solidFill>
                            <a:srgbClr val="15201E"/>
                          </a:solidFill>
                          <a:latin typeface="Segoe UI"/>
                        </a:rPr>
                        <a:t>‎120‎</a:t>
                      </a:r>
                      <a:r>
                        <a:rPr sz="1439" b="0" i="0" lang="ur-PK">
                          <a:solidFill>
                            <a:srgbClr val="15201E"/>
                          </a:solidFill>
                          <a:latin typeface="Segoe UI"/>
                          <a:cs typeface="Noto Nastaliq Urdu"/>
                        </a:rPr>
                        <a:t> سے کم</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نارمل</a:t>
                      </a:r>
                    </a:p>
                  </a:txBody>
                  <a:tcPr marL="128016" marR="128016" anchor="ctr">
                    <a:solidFill>
                      <a:srgbClr val="FFFFFF"/>
                    </a:solidFill>
                  </a:tcPr>
                </a:tc>
              </a:tr>
              <a:tr h="533400">
                <a:tc>
                  <a:txBody>
                    <a:bodyPr/>
                    <a:lstStyle/>
                    <a:p>
                      <a:pPr algn="r" rtl="1">
                        <a:lnSpc>
                          <a:spcPct val="125000"/>
                        </a:lnSpc>
                      </a:pPr>
                      <a:r>
                        <a:rPr sz="1439" b="0" i="0" lang="en-US">
                          <a:solidFill>
                            <a:srgbClr val="15201E"/>
                          </a:solidFill>
                          <a:latin typeface="Segoe UI"/>
                        </a:rPr>
                        <a:t>‎80‎</a:t>
                      </a:r>
                      <a:r>
                        <a:rPr sz="1439" b="0" i="0" lang="ur-PK">
                          <a:solidFill>
                            <a:srgbClr val="15201E"/>
                          </a:solidFill>
                          <a:latin typeface="Segoe UI"/>
                          <a:cs typeface="Noto Nastaliq Urdu"/>
                        </a:rPr>
                        <a:t> سے کم</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اور</a:t>
                      </a:r>
                    </a:p>
                  </a:txBody>
                  <a:tcPr marL="128016" marR="128016" anchor="ctr">
                    <a:solidFill>
                      <a:srgbClr val="FFFFFF"/>
                    </a:solidFill>
                  </a:tcPr>
                </a:tc>
                <a:tc>
                  <a:txBody>
                    <a:bodyPr/>
                    <a:lstStyle/>
                    <a:p>
                      <a:pPr algn="r" rtl="1">
                        <a:lnSpc>
                          <a:spcPct val="125000"/>
                        </a:lnSpc>
                      </a:pPr>
                      <a:r>
                        <a:rPr sz="1439" b="0" i="0" lang="en-US">
                          <a:solidFill>
                            <a:srgbClr val="15201E"/>
                          </a:solidFill>
                          <a:latin typeface="Segoe UI"/>
                        </a:rPr>
                        <a:t>‎120–129‎</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بڑھا ہوا</a:t>
                      </a:r>
                    </a:p>
                  </a:txBody>
                  <a:tcPr marL="128016" marR="128016" anchor="ctr">
                    <a:solidFill>
                      <a:srgbClr val="FFFFFF"/>
                    </a:solidFill>
                  </a:tcPr>
                </a:tc>
              </a:tr>
              <a:tr h="533400">
                <a:tc>
                  <a:txBody>
                    <a:bodyPr/>
                    <a:lstStyle/>
                    <a:p>
                      <a:pPr algn="r" rtl="1">
                        <a:lnSpc>
                          <a:spcPct val="125000"/>
                        </a:lnSpc>
                      </a:pPr>
                      <a:r>
                        <a:rPr sz="1439" b="0" i="0" lang="en-US">
                          <a:solidFill>
                            <a:srgbClr val="15201E"/>
                          </a:solidFill>
                          <a:latin typeface="Segoe UI"/>
                        </a:rPr>
                        <a:t>‎80–89‎</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یا</a:t>
                      </a:r>
                    </a:p>
                  </a:txBody>
                  <a:tcPr marL="128016" marR="128016" anchor="ctr">
                    <a:solidFill>
                      <a:srgbClr val="FFFFFF"/>
                    </a:solidFill>
                  </a:tcPr>
                </a:tc>
                <a:tc>
                  <a:txBody>
                    <a:bodyPr/>
                    <a:lstStyle/>
                    <a:p>
                      <a:pPr algn="r" rtl="1">
                        <a:lnSpc>
                          <a:spcPct val="125000"/>
                        </a:lnSpc>
                      </a:pPr>
                      <a:r>
                        <a:rPr sz="1439" b="0" i="0" lang="en-US">
                          <a:solidFill>
                            <a:srgbClr val="15201E"/>
                          </a:solidFill>
                          <a:latin typeface="Segoe UI"/>
                        </a:rPr>
                        <a:t>‎130–139‎</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ہائی بلڈ پریشر، مرحلہ </a:t>
                      </a:r>
                      <a:r>
                        <a:rPr sz="1439" b="0" i="0" lang="en-US">
                          <a:solidFill>
                            <a:srgbClr val="15201E"/>
                          </a:solidFill>
                          <a:latin typeface="Segoe UI"/>
                        </a:rPr>
                        <a:t>‎1‎</a:t>
                      </a:r>
                    </a:p>
                  </a:txBody>
                  <a:tcPr marL="128016" marR="128016" anchor="ctr">
                    <a:solidFill>
                      <a:srgbClr val="FFFFFF"/>
                    </a:solidFill>
                  </a:tcPr>
                </a:tc>
              </a:tr>
              <a:tr h="533400">
                <a:tc>
                  <a:txBody>
                    <a:bodyPr/>
                    <a:lstStyle/>
                    <a:p>
                      <a:pPr algn="r" rtl="1">
                        <a:lnSpc>
                          <a:spcPct val="125000"/>
                        </a:lnSpc>
                      </a:pPr>
                      <a:r>
                        <a:rPr sz="1439" b="0" i="0" lang="en-US">
                          <a:solidFill>
                            <a:srgbClr val="15201E"/>
                          </a:solidFill>
                          <a:latin typeface="Segoe UI"/>
                        </a:rPr>
                        <a:t>‎90‎</a:t>
                      </a:r>
                      <a:r>
                        <a:rPr sz="1439" b="0" i="0" lang="ur-PK">
                          <a:solidFill>
                            <a:srgbClr val="15201E"/>
                          </a:solidFill>
                          <a:latin typeface="Segoe UI"/>
                          <a:cs typeface="Noto Nastaliq Urdu"/>
                        </a:rPr>
                        <a:t> یا زیادہ</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یا</a:t>
                      </a:r>
                    </a:p>
                  </a:txBody>
                  <a:tcPr marL="128016" marR="128016" anchor="ctr">
                    <a:solidFill>
                      <a:srgbClr val="FFFFFF"/>
                    </a:solidFill>
                  </a:tcPr>
                </a:tc>
                <a:tc>
                  <a:txBody>
                    <a:bodyPr/>
                    <a:lstStyle/>
                    <a:p>
                      <a:pPr algn="r" rtl="1">
                        <a:lnSpc>
                          <a:spcPct val="125000"/>
                        </a:lnSpc>
                      </a:pPr>
                      <a:r>
                        <a:rPr sz="1439" b="0" i="0" lang="en-US">
                          <a:solidFill>
                            <a:srgbClr val="15201E"/>
                          </a:solidFill>
                          <a:latin typeface="Segoe UI"/>
                        </a:rPr>
                        <a:t>‎140‎</a:t>
                      </a:r>
                      <a:r>
                        <a:rPr sz="1439" b="0" i="0" lang="ur-PK">
                          <a:solidFill>
                            <a:srgbClr val="15201E"/>
                          </a:solidFill>
                          <a:latin typeface="Segoe UI"/>
                          <a:cs typeface="Noto Nastaliq Urdu"/>
                        </a:rPr>
                        <a:t> یا زیادہ</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ہائی بلڈ پریشر، مرحلہ </a:t>
                      </a:r>
                      <a:r>
                        <a:rPr sz="1439" b="0" i="0" lang="en-US">
                          <a:solidFill>
                            <a:srgbClr val="15201E"/>
                          </a:solidFill>
                          <a:latin typeface="Segoe UI"/>
                        </a:rPr>
                        <a:t>‎2‎</a:t>
                      </a:r>
                    </a:p>
                  </a:txBody>
                  <a:tcPr marL="128016" marR="128016" anchor="ctr">
                    <a:solidFill>
                      <a:srgbClr val="FFFFFF"/>
                    </a:solidFill>
                  </a:tcPr>
                </a:tc>
              </a:tr>
              <a:tr h="533400">
                <a:tc>
                  <a:txBody>
                    <a:bodyPr/>
                    <a:lstStyle/>
                    <a:p>
                      <a:pPr algn="r" rtl="1">
                        <a:lnSpc>
                          <a:spcPct val="125000"/>
                        </a:lnSpc>
                      </a:pPr>
                      <a:r>
                        <a:rPr sz="1439" b="0" i="0" lang="en-US">
                          <a:solidFill>
                            <a:srgbClr val="15201E"/>
                          </a:solidFill>
                          <a:latin typeface="Segoe UI"/>
                        </a:rPr>
                        <a:t>‎120‎</a:t>
                      </a:r>
                      <a:r>
                        <a:rPr sz="1439" b="0" i="0" lang="ur-PK">
                          <a:solidFill>
                            <a:srgbClr val="15201E"/>
                          </a:solidFill>
                          <a:latin typeface="Segoe UI"/>
                          <a:cs typeface="Noto Nastaliq Urdu"/>
                        </a:rPr>
                        <a:t> سے زیادہ</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یا</a:t>
                      </a:r>
                    </a:p>
                  </a:txBody>
                  <a:tcPr marL="128016" marR="128016" anchor="ctr">
                    <a:solidFill>
                      <a:srgbClr val="FFFFFF"/>
                    </a:solidFill>
                  </a:tcPr>
                </a:tc>
                <a:tc>
                  <a:txBody>
                    <a:bodyPr/>
                    <a:lstStyle/>
                    <a:p>
                      <a:pPr algn="r" rtl="1">
                        <a:lnSpc>
                          <a:spcPct val="125000"/>
                        </a:lnSpc>
                      </a:pPr>
                      <a:r>
                        <a:rPr sz="1439" b="0" i="0" lang="en-US">
                          <a:solidFill>
                            <a:srgbClr val="15201E"/>
                          </a:solidFill>
                          <a:latin typeface="Segoe UI"/>
                        </a:rPr>
                        <a:t>‎180‎</a:t>
                      </a:r>
                      <a:r>
                        <a:rPr sz="1439" b="0" i="0" lang="ur-PK">
                          <a:solidFill>
                            <a:srgbClr val="15201E"/>
                          </a:solidFill>
                          <a:latin typeface="Segoe UI"/>
                          <a:cs typeface="Noto Nastaliq Urdu"/>
                        </a:rPr>
                        <a:t> سے زیادہ</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ہائپرٹینسیو بحران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آپ کی درجہ بندی ایک نہیں، بار بار کی ریڈنگز سے طے ہوتی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Diagnosis; MedlinePlus, Blood pressure monitors for home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ریڈنگ سے پہلے تیاری کریں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9524756"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753356"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تیاری</a:t>
            </a:r>
          </a:p>
        </p:txBody>
      </p:sp>
      <p:sp>
        <p:nvSpPr>
          <p:cNvPr id="11" name="TextBox 10"/>
          <p:cNvSpPr txBox="1"/>
          <p:nvPr/>
        </p:nvSpPr>
        <p:spPr>
          <a:xfrm>
            <a:off x="9753356" y="3611880"/>
            <a:ext cx="1889699" cy="1371600"/>
          </a:xfrm>
          <a:prstGeom prst="rect">
            <a:avLst/>
          </a:prstGeom>
          <a:noFill/>
        </p:spPr>
        <p:txBody>
          <a:bodyPr wrap="square" lIns="18288" rIns="18288" tIns="18288" bIns="18288" anchor="t">
            <a:spAutoFit/>
          </a:bodyPr>
          <a:lstStyle/>
          <a:p>
            <a:pPr algn="r" rtl="1">
              <a:lnSpc>
                <a:spcPct val="125000"/>
              </a:lnSpc>
            </a:pPr>
            <a:r>
              <a:rPr sz="1344" b="0" i="0" lang="en-US">
                <a:solidFill>
                  <a:srgbClr val="46524F"/>
                </a:solidFill>
                <a:latin typeface="Segoe UI"/>
              </a:rPr>
              <a:t>‎30‎</a:t>
            </a:r>
            <a:r>
              <a:rPr sz="1344" b="0" i="0" lang="ur-PK">
                <a:solidFill>
                  <a:srgbClr val="46524F"/>
                </a:solidFill>
                <a:latin typeface="Segoe UI"/>
                <a:cs typeface="Noto Nastaliq Urdu"/>
              </a:rPr>
              <a:t> منٹ تک ورزش، کافی یا سگریٹ نہیں۔ پہلے بیت الخلا ہو آئیں۔</a:t>
            </a:r>
          </a:p>
        </p:txBody>
      </p:sp>
      <p:sp>
        <p:nvSpPr>
          <p:cNvPr id="12" name="Oval 11"/>
          <p:cNvSpPr/>
          <p:nvPr/>
        </p:nvSpPr>
        <p:spPr>
          <a:xfrm>
            <a:off x="8473196"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7223577"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7452177" y="2926080"/>
            <a:ext cx="1889699" cy="640080"/>
          </a:xfrm>
          <a:prstGeom prst="rect">
            <a:avLst/>
          </a:prstGeom>
          <a:noFill/>
        </p:spPr>
        <p:txBody>
          <a:bodyPr wrap="square" lIns="18288" rIns="18288" tIns="18288" bIns="18288" anchor="t">
            <a:spAutoFit/>
          </a:bodyPr>
          <a:lstStyle/>
          <a:p>
            <a:pPr algn="r" rtl="1">
              <a:lnSpc>
                <a:spcPct val="125000"/>
              </a:lnSpc>
            </a:pPr>
            <a:r>
              <a:rPr sz="1823" b="0" i="0" lang="en-US">
                <a:solidFill>
                  <a:srgbClr val="15201E"/>
                </a:solidFill>
                <a:latin typeface="Segoe UI"/>
              </a:rPr>
              <a:t>‎5‎</a:t>
            </a:r>
            <a:r>
              <a:rPr sz="1823" b="0" i="0" lang="ur-PK">
                <a:solidFill>
                  <a:srgbClr val="15201E"/>
                </a:solidFill>
                <a:latin typeface="Segoe UI"/>
                <a:cs typeface="Noto Nastaliq Urdu"/>
              </a:rPr>
              <a:t> منٹ بیٹھیں</a:t>
            </a:r>
          </a:p>
        </p:txBody>
      </p:sp>
      <p:sp>
        <p:nvSpPr>
          <p:cNvPr id="15" name="TextBox 14"/>
          <p:cNvSpPr txBox="1"/>
          <p:nvPr/>
        </p:nvSpPr>
        <p:spPr>
          <a:xfrm>
            <a:off x="7452177"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ریڈنگ سے پہلے کرسی پر آرام کریں، اور بات نہ کریں۔</a:t>
            </a:r>
          </a:p>
        </p:txBody>
      </p:sp>
      <p:sp>
        <p:nvSpPr>
          <p:cNvPr id="16" name="Oval 15"/>
          <p:cNvSpPr/>
          <p:nvPr/>
        </p:nvSpPr>
        <p:spPr>
          <a:xfrm>
            <a:off x="617201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4922398"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50998"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صحیح انداز</a:t>
            </a:r>
          </a:p>
        </p:txBody>
      </p:sp>
      <p:sp>
        <p:nvSpPr>
          <p:cNvPr id="19" name="TextBox 18"/>
          <p:cNvSpPr txBox="1"/>
          <p:nvPr/>
        </p:nvSpPr>
        <p:spPr>
          <a:xfrm>
            <a:off x="5150998" y="3611880"/>
            <a:ext cx="1889699"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کمر کو سہارا، پاؤں سیدھے، ٹانگیں الگ، کھلا اوپری بازو دل کی سطح پر ٹکا ہوا۔</a:t>
            </a:r>
          </a:p>
        </p:txBody>
      </p:sp>
      <p:sp>
        <p:nvSpPr>
          <p:cNvPr id="20" name="Oval 19"/>
          <p:cNvSpPr/>
          <p:nvPr/>
        </p:nvSpPr>
        <p:spPr>
          <a:xfrm>
            <a:off x="3870838"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cxnSp>
        <p:nvCxnSpPr>
          <p:cNvPr id="21" name="Connector 20"/>
          <p:cNvCxnSpPr/>
          <p:nvPr/>
        </p:nvCxnSpPr>
        <p:spPr>
          <a:xfrm flipH="1">
            <a:off x="2621219"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849819"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دو بار ناپیں</a:t>
            </a:r>
          </a:p>
        </p:txBody>
      </p:sp>
      <p:sp>
        <p:nvSpPr>
          <p:cNvPr id="23" name="TextBox 22"/>
          <p:cNvSpPr txBox="1"/>
          <p:nvPr/>
        </p:nvSpPr>
        <p:spPr>
          <a:xfrm>
            <a:off x="2849819" y="3611880"/>
            <a:ext cx="1889699" cy="1371600"/>
          </a:xfrm>
          <a:prstGeom prst="rect">
            <a:avLst/>
          </a:prstGeom>
          <a:noFill/>
        </p:spPr>
        <p:txBody>
          <a:bodyPr wrap="square" lIns="18288" rIns="18288" tIns="18288" bIns="18288" anchor="t">
            <a:spAutoFit/>
          </a:bodyPr>
          <a:lstStyle/>
          <a:p>
            <a:pPr algn="r" rtl="1">
              <a:lnSpc>
                <a:spcPct val="125000"/>
              </a:lnSpc>
            </a:pPr>
            <a:r>
              <a:rPr sz="1632" b="0" i="0" lang="ur-PK">
                <a:solidFill>
                  <a:srgbClr val="46524F"/>
                </a:solidFill>
                <a:latin typeface="Segoe UI"/>
                <a:cs typeface="Noto Nastaliq Urdu"/>
              </a:rPr>
              <a:t>کم از کم </a:t>
            </a:r>
            <a:r>
              <a:rPr sz="1632" b="0" i="0" lang="en-US">
                <a:solidFill>
                  <a:srgbClr val="46524F"/>
                </a:solidFill>
                <a:latin typeface="Segoe UI"/>
              </a:rPr>
              <a:t>‎2‎</a:t>
            </a:r>
            <a:r>
              <a:rPr sz="1632" b="0" i="0" lang="ur-PK">
                <a:solidFill>
                  <a:srgbClr val="46524F"/>
                </a:solidFill>
                <a:latin typeface="Segoe UI"/>
                <a:cs typeface="Noto Nastaliq Urdu"/>
              </a:rPr>
              <a:t> ریڈنگز، </a:t>
            </a:r>
            <a:r>
              <a:rPr sz="1632" b="0" i="0" lang="en-US">
                <a:solidFill>
                  <a:srgbClr val="46524F"/>
                </a:solidFill>
                <a:latin typeface="Segoe UI"/>
              </a:rPr>
              <a:t>‎1‎</a:t>
            </a:r>
            <a:r>
              <a:rPr sz="1632" b="0" i="0" lang="ur-PK">
                <a:solidFill>
                  <a:srgbClr val="46524F"/>
                </a:solidFill>
                <a:latin typeface="Segoe UI"/>
                <a:cs typeface="Noto Nastaliq Urdu"/>
              </a:rPr>
              <a:t> منٹ کے وقفے سے، صبح اور شام۔</a:t>
            </a:r>
          </a:p>
        </p:txBody>
      </p:sp>
      <p:sp>
        <p:nvSpPr>
          <p:cNvPr id="24" name="Oval 23"/>
          <p:cNvSpPr/>
          <p:nvPr/>
        </p:nvSpPr>
        <p:spPr>
          <a:xfrm>
            <a:off x="1569659"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5</a:t>
            </a:r>
          </a:p>
        </p:txBody>
      </p:sp>
      <p:sp>
        <p:nvSpPr>
          <p:cNvPr id="25" name="TextBox 24"/>
          <p:cNvSpPr txBox="1"/>
          <p:nvPr/>
        </p:nvSpPr>
        <p:spPr>
          <a:xfrm>
            <a:off x="548639" y="2926080"/>
            <a:ext cx="1889699"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لکھیں اور بتائیں</a:t>
            </a:r>
          </a:p>
        </p:txBody>
      </p:sp>
      <p:sp>
        <p:nvSpPr>
          <p:cNvPr id="26" name="TextBox 25"/>
          <p:cNvSpPr txBox="1"/>
          <p:nvPr/>
        </p:nvSpPr>
        <p:spPr>
          <a:xfrm>
            <a:off x="548639" y="3611880"/>
            <a:ext cx="1889699" cy="1371600"/>
          </a:xfrm>
          <a:prstGeom prst="rect">
            <a:avLst/>
          </a:prstGeom>
          <a:noFill/>
        </p:spPr>
        <p:txBody>
          <a:bodyPr wrap="square" lIns="18288" rIns="18288" tIns="18288" bIns="18288" anchor="t">
            <a:spAutoFit/>
          </a:bodyPr>
          <a:lstStyle/>
          <a:p>
            <a:pPr algn="r" rtl="1">
              <a:lnSpc>
                <a:spcPct val="125000"/>
              </a:lnSpc>
            </a:pPr>
            <a:r>
              <a:rPr sz="1344" b="0" i="0" lang="en-US">
                <a:solidFill>
                  <a:srgbClr val="46524F"/>
                </a:solidFill>
                <a:latin typeface="Segoe UI"/>
              </a:rPr>
              <a:t>‎5‎</a:t>
            </a:r>
            <a:r>
              <a:rPr sz="1344" b="0" i="0" lang="ur-PK">
                <a:solidFill>
                  <a:srgbClr val="46524F"/>
                </a:solidFill>
                <a:latin typeface="Segoe UI"/>
                <a:cs typeface="Noto Nastaliq Urdu"/>
              </a:rPr>
              <a:t> دن ہر ریڈنگ لکھیں اور معالج کو بتائیں۔</a:t>
            </a:r>
          </a:p>
        </p:txBody>
      </p:sp>
      <p:sp>
        <p:nvSpPr>
          <p:cNvPr id="27" name="Rounded Rectangle 2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‎5‎</a:t>
            </a:r>
            <a:r>
              <a:rPr sz="1728" b="0" i="0" lang="ur-PK">
                <a:solidFill>
                  <a:srgbClr val="0A3F3C"/>
                </a:solidFill>
                <a:latin typeface="Segoe UI"/>
                <a:cs typeface="Noto Nastaliq Urdu"/>
              </a:rPr>
              <a:t> منٹ خاموش بیٹھیں؛ </a:t>
            </a:r>
            <a:r>
              <a:rPr sz="1728" b="0" i="0" lang="en-US">
                <a:solidFill>
                  <a:srgbClr val="0A3F3C"/>
                </a:solidFill>
                <a:latin typeface="Segoe UI"/>
              </a:rPr>
              <a:t>‎30‎</a:t>
            </a:r>
            <a:r>
              <a:rPr sz="1728" b="0" i="0" lang="ur-PK">
                <a:solidFill>
                  <a:srgbClr val="0A3F3C"/>
                </a:solidFill>
                <a:latin typeface="Segoe UI"/>
                <a:cs typeface="Noto Nastaliq Urdu"/>
              </a:rPr>
              <a:t> منٹ تک کافی یا ورزش نہیں۔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Diagnosis; MedlinePlus, Measuring Blood Pressure; MedlinePlus, Blood pressure monitors for home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درست کف اور آلہ اہم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بہت چھوٹا یا بڑا کف ریڈنگ بدل دیتا ہے۔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کف کس کر بیٹھے، نچلا کنارہ کہنی سے ذرا اوپر۔</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منظور شدہ مانیٹر لیں؛ نرس کے ساتھ مشق کریں۔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بےقاعدہ دھڑکن میں ڈیجیٹل ریڈنگ کم درست ہوتی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کسی عدد پر بھروسے سے پہلے کف کا سائز بازو سے ملائیں۔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Diagnosis; NHLBI, High Blood Pressure: What Is High Blood Pressure?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اور گھر کی ریڈنگ میں فرق ہو سکتا ہے</a:t>
            </a:r>
          </a:p>
        </p:txBody>
      </p:sp>
      <p:sp>
        <p:nvSpPr>
          <p:cNvPr id="8" name="Rounded Rectangle 7"/>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وائٹ کوٹ ہائپرٹینشن</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معالج کے دفتر میں ریڈنگ گھر یا فارمیسی سے زیادہ آتی ہے۔</a:t>
            </a:r>
          </a:p>
          <a:p>
            <a:pPr algn="r" rtl="1">
              <a:lnSpc>
                <a:spcPct val="125000"/>
              </a:lnSpc>
              <a:spcAft>
                <a:spcPts val="1350"/>
              </a:spcAft>
            </a:pPr>
            <a:r>
              <a:rPr sz="1728" b="0" i="0" lang="ur-PK">
                <a:solidFill>
                  <a:srgbClr val="15201E"/>
                </a:solidFill>
                <a:latin typeface="Segoe UI"/>
                <a:cs typeface="Noto Nastaliq Urdu"/>
              </a:rPr>
              <a:t>معالج دفتر اور دوسری جگہوں کی ریڈنگز کا موازنہ کر سکتے ہیں۔</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ماسکڈ ہائی بلڈ پریشر</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دفتر میں ریڈنگ اصل سے کم آتی ہے۔</a:t>
            </a:r>
          </a:p>
          <a:p>
            <a:pPr algn="r" rtl="1">
              <a:lnSpc>
                <a:spcPct val="125000"/>
              </a:lnSpc>
              <a:spcAft>
                <a:spcPts val="1350"/>
              </a:spcAft>
            </a:pPr>
            <a:r>
              <a:rPr sz="1728" b="0" i="0" lang="ur-PK">
                <a:solidFill>
                  <a:srgbClr val="15201E"/>
                </a:solidFill>
                <a:latin typeface="Segoe UI"/>
                <a:cs typeface="Noto Nastaliq Urdu"/>
              </a:rPr>
              <a:t>دفتر اور گھر، خاص طور پر رات کی ریڈنگز کے موازنے سے پتا چلتا ہے۔</a:t>
            </a:r>
          </a:p>
        </p:txBody>
      </p:sp>
      <p:sp>
        <p:nvSpPr>
          <p:cNvPr id="14" name="Rounded Rectangle 13"/>
          <p:cNvSpPr/>
          <p:nvPr/>
        </p:nvSpPr>
        <p:spPr>
          <a:xfrm>
            <a:off x="548639"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فیصلہ کس سے ہوتا ہے</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الگ ملاقاتوں میں دو یا زیادہ ریڈنگز۔</a:t>
            </a:r>
          </a:p>
          <a:p>
            <a:pPr algn="r" rtl="1">
              <a:lnSpc>
                <a:spcPct val="125000"/>
              </a:lnSpc>
              <a:spcAft>
                <a:spcPts val="1350"/>
              </a:spcAft>
            </a:pPr>
            <a:r>
              <a:rPr sz="1728" b="0" i="0" lang="ur-PK">
                <a:solidFill>
                  <a:srgbClr val="15201E"/>
                </a:solidFill>
                <a:latin typeface="Segoe UI"/>
                <a:cs typeface="Noto Nastaliq Urdu"/>
              </a:rPr>
              <a:t>سالانہ چیک اپ اور گھر پر باقاعدہ نگرانی۔</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گھر کا ریکارڈ معالج کو اصل رجحان دکھاتا ہے۔</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U.S. Food and Drug Administration, Sodium in Your Diet; NHLBI, DASH Eating Plan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زیادہ تر سوڈیم پیک شدہ کھانوں سے آتا ہے</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روزانہ سوڈیم، ملی گرام میں</a:t>
            </a:r>
          </a:p>
        </p:txBody>
      </p:sp>
      <p:graphicFrame>
        <p:nvGraphicFramePr>
          <p:cNvPr id="9" name="Chart 8"/>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یہ اعداد کیا ہیں</a:t>
            </a:r>
          </a:p>
        </p:txBody>
      </p:sp>
      <p:sp>
        <p:nvSpPr>
          <p:cNvPr id="12" name="TextBox 11"/>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15201E"/>
                </a:solidFill>
                <a:latin typeface="Segoe UI"/>
                <a:cs typeface="Noto Nastaliq Urdu"/>
              </a:rPr>
              <a:t>امریکہ میں اوسط مقدار اور بالغوں کے لیے تجویز کردہ حد، جیسا کہ </a:t>
            </a:r>
            <a:r>
              <a:rPr sz="1200" b="0" i="0" lang="en-US">
                <a:solidFill>
                  <a:srgbClr val="15201E"/>
                </a:solidFill>
                <a:latin typeface="Segoe UI"/>
              </a:rPr>
              <a:t>‎FDA‎</a:t>
            </a:r>
            <a:r>
              <a:rPr sz="1200" b="0" i="0" lang="ur-PK">
                <a:solidFill>
                  <a:srgbClr val="15201E"/>
                </a:solidFill>
                <a:latin typeface="Segoe UI"/>
                <a:cs typeface="Noto Nastaliq Urdu"/>
              </a:rPr>
              <a:t> بتاتا ہے۔</a:t>
            </a:r>
          </a:p>
          <a:p>
            <a:pPr algn="r" rtl="1">
              <a:lnSpc>
                <a:spcPct val="125000"/>
              </a:lnSpc>
              <a:spcAft>
                <a:spcPts val="937"/>
              </a:spcAft>
            </a:pPr>
            <a:r>
              <a:rPr sz="1200" b="0" i="0" lang="en-US">
                <a:solidFill>
                  <a:srgbClr val="15201E"/>
                </a:solidFill>
                <a:latin typeface="Segoe UI"/>
              </a:rPr>
              <a:t>‎1,500 mg‎</a:t>
            </a:r>
            <a:r>
              <a:rPr sz="1200" b="0" i="0" lang="ur-PK">
                <a:solidFill>
                  <a:srgbClr val="15201E"/>
                </a:solidFill>
                <a:latin typeface="Segoe UI"/>
                <a:cs typeface="Noto Nastaliq Urdu"/>
              </a:rPr>
              <a:t> کی سطح ڈیش غذائی منصوبے سے ہے، جیسا کہ </a:t>
            </a:r>
            <a:r>
              <a:rPr sz="1200" b="0" i="0" lang="en-US">
                <a:solidFill>
                  <a:srgbClr val="15201E"/>
                </a:solidFill>
                <a:latin typeface="Segoe UI"/>
              </a:rPr>
              <a:t>‎NHLBI‎</a:t>
            </a:r>
            <a:r>
              <a:rPr sz="1200" b="0" i="0" lang="ur-PK">
                <a:solidFill>
                  <a:srgbClr val="15201E"/>
                </a:solidFill>
                <a:latin typeface="Segoe UI"/>
                <a:cs typeface="Noto Nastaliq Urdu"/>
              </a:rPr>
              <a:t> بتاتا ہے۔</a:t>
            </a:r>
          </a:p>
        </p:txBody>
      </p:sp>
      <p:sp>
        <p:nvSpPr>
          <p:cNvPr id="13" name="Rounded Rectangle 12"/>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قومی اعداد اور سفارشات ہیں، کسی شخص کی پیمائش یا پراپر ہیلتھ یا کلارکسن کی کسی خدمت کا بیان نہیں۔</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روزانہ </a:t>
            </a:r>
            <a:r>
              <a:rPr sz="1728" b="0" i="0" lang="en-US">
                <a:solidFill>
                  <a:srgbClr val="0A3F3C"/>
                </a:solidFill>
                <a:latin typeface="Segoe UI"/>
              </a:rPr>
              <a:t>‎2,300‎</a:t>
            </a:r>
            <a:r>
              <a:rPr sz="1728" b="0" i="0" lang="ur-PK">
                <a:solidFill>
                  <a:srgbClr val="0A3F3C"/>
                </a:solidFill>
                <a:latin typeface="Segoe UI"/>
                <a:cs typeface="Noto Nastaliq Urdu"/>
              </a:rPr>
              <a:t> ملی گرام سے کم؛ </a:t>
            </a:r>
            <a:r>
              <a:rPr sz="1728" b="0" i="0" lang="en-US">
                <a:solidFill>
                  <a:srgbClr val="0A3F3C"/>
                </a:solidFill>
                <a:latin typeface="Segoe UI"/>
              </a:rPr>
              <a:t>‎1,500‎</a:t>
            </a:r>
            <a:r>
              <a:rPr sz="1728" b="0" i="0" lang="ur-PK">
                <a:solidFill>
                  <a:srgbClr val="0A3F3C"/>
                </a:solidFill>
                <a:latin typeface="Segoe UI"/>
                <a:cs typeface="Noto Nastaliq Urdu"/>
              </a:rPr>
              <a:t> مزید کم کرتا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Treatment; National Institute on Aging, High Blood Pressure and Older Adults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چھوٹی تبدیلیوں کا قابلِ پیمائش اثر</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3⁠–⁠5%</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وزن میں کمی بلڈ پریشر بہتر کر سکتی ہے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10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منٹ روزانہ چہل قدمی مدد دے سکتی ہے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8400" b="0" i="0">
                <a:solidFill>
                  <a:srgbClr val="0A3F3C"/>
                </a:solidFill>
                <a:latin typeface="Georgia"/>
              </a:rPr>
              <a:t>150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منٹ ہفتہ وار سرگرمی، جس تک آہستہ آہستہ پہنچیں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روزانہ </a:t>
            </a:r>
            <a:r>
              <a:rPr sz="1728" b="0" i="0" lang="en-US">
                <a:solidFill>
                  <a:srgbClr val="0A3F3C"/>
                </a:solidFill>
                <a:latin typeface="Segoe UI"/>
              </a:rPr>
              <a:t>‎10‎</a:t>
            </a:r>
            <a:r>
              <a:rPr sz="1728" b="0" i="0" lang="ur-PK">
                <a:solidFill>
                  <a:srgbClr val="0A3F3C"/>
                </a:solidFill>
                <a:latin typeface="Segoe UI"/>
                <a:cs typeface="Noto Nastaliq Urdu"/>
              </a:rPr>
              <a:t> منٹ کی سیر سے شروع کریں۔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on Aging, High Blood Pressure and Older Adults; NHLBI, DASH Eating Plan; NHLBI, High Blood Pressure: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شواہد مزید کن تبدیلیوں کی تائید کرتے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الکحل: مرد دن میں دو، خواتین ایک سے زیادہ نہیں۔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ڈیش: کوئی خاص غذا نہیں، بس روزانہ اور ہفتہ وار اہداف۔</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بہت سے لوگوں کو دو یا زیادہ دوائیں چاہییں۔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‎SPRINT‎</a:t>
            </a:r>
            <a:r>
              <a:rPr sz="2111" b="0" i="0" lang="ur-PK">
                <a:solidFill>
                  <a:srgbClr val="15201E"/>
                </a:solidFill>
                <a:latin typeface="Segoe UI"/>
                <a:cs typeface="Noto Nastaliq Urdu"/>
              </a:rPr>
              <a:t>: سخت قابو سے پچاس سال سے زائد میں دل کی بیماری اور اموات کم ہوئیں۔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طرزِ زندگی کی تبدیلیاں اور دوائیں اکثر ساتھ کام کرتی ہیں۔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Causes and Risk Factors; National Institute on Aging, High Blood Pressure and Older Adults; NHLBI, High Blood Pressure: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پہلے دواؤں کی فہرست دیکھیں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بند ناک کی دوائیں، آئبوپروفین، بعض ڈپریشن کی دوائیں اور مانعِ حمل گولیاں اسے بڑھا سکتی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وٹامن اور سپلیمنٹس بلڈ پریشر اور دوا پر اثر ڈال سکتے 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مضر اثرات؟ معالج خوراک یا دوا بدل سکتا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دوا جاری رکھیں: یہ قابو میں رکھتی ہے، ختم نہیں کرتی۔</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بلڈ پریشر کی دوا خاموشی سے نہ چھوڑیں؛ پوچھیں۔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U.S. Food and Drug Administration, Questions and Answers on Unapproved Chelation Products; NHLBI, High Blood Pressure: What Is High Blood Pressure?; National Institute on Aging, High Blood Pressure and Older Adults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کا </a:t>
            </a:r>
            <a:r>
              <a:rPr sz="2937" b="0" i="0" lang="en-US">
                <a:solidFill>
                  <a:srgbClr val="15201E"/>
                </a:solidFill>
                <a:latin typeface="Georgia"/>
              </a:rPr>
              <a:t>‎EDTA‎</a:t>
            </a:r>
            <a:r>
              <a:rPr sz="2937" b="0" i="0" lang="ur-PK">
                <a:solidFill>
                  <a:srgbClr val="15201E"/>
                </a:solidFill>
                <a:latin typeface="Georgia"/>
                <a:cs typeface="Noto Nastaliq Urdu"/>
              </a:rPr>
              <a:t> دعویٰ، اور شواہد</a:t>
            </a:r>
          </a:p>
        </p:txBody>
      </p:sp>
      <p:sp>
        <p:nvSpPr>
          <p:cNvPr id="8" name="Rounded Rectangle 7"/>
          <p:cNvSpPr/>
          <p:nvPr/>
        </p:nvSpPr>
        <p:spPr>
          <a:xfrm>
            <a:off x="548639"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28800"/>
            <a:ext cx="512064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بلڈ پریشر "قابو" کرنے کے لیے </a:t>
            </a:r>
            <a:r>
              <a:rPr sz="1920" b="0" i="0" lang="en-US">
                <a:solidFill>
                  <a:srgbClr val="15201E"/>
                </a:solidFill>
                <a:latin typeface="Segoe UI"/>
              </a:rPr>
              <a:t>‎EDTA‎</a:t>
            </a:r>
          </a:p>
        </p:txBody>
      </p:sp>
      <p:sp>
        <p:nvSpPr>
          <p:cNvPr id="11" name="TextBox 10"/>
          <p:cNvSpPr txBox="1"/>
          <p:nvPr/>
        </p:nvSpPr>
        <p:spPr>
          <a:xfrm>
            <a:off x="6202375" y="2651760"/>
            <a:ext cx="5120640"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بیان کردہ وجہ</a:t>
            </a:r>
          </a:p>
        </p:txBody>
      </p:sp>
      <p:sp>
        <p:nvSpPr>
          <p:cNvPr id="12" name="TextBox 11"/>
          <p:cNvSpPr txBox="1"/>
          <p:nvPr/>
        </p:nvSpPr>
        <p:spPr>
          <a:xfrm>
            <a:off x="6202375" y="2971800"/>
            <a:ext cx="5120640" cy="16459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شیٹ بند شریانیں کھولنے کے ساتھ بلڈ پریشر کو بھی ان حالتوں میں گنتی ہے جنہیں </a:t>
            </a:r>
            <a:r>
              <a:rPr sz="1392" b="0" i="0" lang="en-US">
                <a:solidFill>
                  <a:srgbClr val="46524F"/>
                </a:solidFill>
                <a:latin typeface="Segoe UI"/>
              </a:rPr>
              <a:t>‎EDTA‎</a:t>
            </a:r>
            <a:r>
              <a:rPr sz="1392" b="0" i="0" lang="ur-PK">
                <a:solidFill>
                  <a:srgbClr val="46524F"/>
                </a:solidFill>
                <a:latin typeface="Segoe UI"/>
                <a:cs typeface="Noto Nastaliq Urdu"/>
              </a:rPr>
              <a:t> قابو کرے گا۔</a:t>
            </a:r>
          </a:p>
        </p:txBody>
      </p:sp>
      <p:sp>
        <p:nvSpPr>
          <p:cNvPr id="13" name="TextBox 12"/>
          <p:cNvSpPr txBox="1"/>
          <p:nvPr/>
        </p:nvSpPr>
        <p:spPr>
          <a:xfrm>
            <a:off x="6202375" y="4663440"/>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علاج کے نوٹس میں درج</a:t>
            </a:r>
          </a:p>
        </p:txBody>
      </p:sp>
      <p:sp>
        <p:nvSpPr>
          <p:cNvPr id="14" name="Rounded Rectangle 13"/>
          <p:cNvSpPr/>
          <p:nvPr/>
        </p:nvSpPr>
        <p:spPr>
          <a:xfrm>
            <a:off x="3276295"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5" name="TextBox 14"/>
          <p:cNvSpPr txBox="1"/>
          <p:nvPr/>
        </p:nvSpPr>
        <p:spPr>
          <a:xfrm>
            <a:off x="731519" y="2331720"/>
            <a:ext cx="5196535" cy="1097280"/>
          </a:xfrm>
          <a:prstGeom prst="rect">
            <a:avLst/>
          </a:prstGeom>
          <a:noFill/>
        </p:spPr>
        <p:txBody>
          <a:bodyPr wrap="square" lIns="18288" rIns="18288" tIns="18288" bIns="18288" anchor="t">
            <a:spAutoFit/>
          </a:bodyPr>
          <a:lstStyle/>
          <a:p>
            <a:pPr algn="r" rtl="1">
              <a:lnSpc>
                <a:spcPct val="125000"/>
              </a:lnSpc>
            </a:pPr>
            <a:r>
              <a:rPr sz="1536" b="0" i="0" lang="ur-PK">
                <a:solidFill>
                  <a:srgbClr val="15201E"/>
                </a:solidFill>
                <a:latin typeface="Segoe UI"/>
                <a:cs typeface="Noto Nastaliq Urdu"/>
              </a:rPr>
              <a:t>کسی ذریعے سے بلڈ پریشر کم ہونا ثابت نہیں؛ </a:t>
            </a:r>
            <a:r>
              <a:rPr sz="1536" b="0" i="0" lang="en-US">
                <a:solidFill>
                  <a:srgbClr val="15201E"/>
                </a:solidFill>
                <a:latin typeface="Segoe UI"/>
              </a:rPr>
              <a:t>‎FDA‎</a:t>
            </a:r>
            <a:r>
              <a:rPr sz="1536" b="0" i="0" lang="ur-PK">
                <a:solidFill>
                  <a:srgbClr val="15201E"/>
                </a:solidFill>
                <a:latin typeface="Segoe UI"/>
                <a:cs typeface="Noto Nastaliq Urdu"/>
              </a:rPr>
              <a:t> گردے فیل ہونے اور موت سے خبردار کرتا ہے۔</a:t>
            </a:r>
          </a:p>
        </p:txBody>
      </p:sp>
      <p:sp>
        <p:nvSpPr>
          <p:cNvPr id="16" name="TextBox 15"/>
          <p:cNvSpPr txBox="1"/>
          <p:nvPr/>
        </p:nvSpPr>
        <p:spPr>
          <a:xfrm>
            <a:off x="731519" y="3474720"/>
            <a:ext cx="5196535"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آپ کے لیے اس کا مطلب</a:t>
            </a:r>
          </a:p>
        </p:txBody>
      </p:sp>
      <p:sp>
        <p:nvSpPr>
          <p:cNvPr id="17" name="TextBox 16"/>
          <p:cNvSpPr txBox="1"/>
          <p:nvPr/>
        </p:nvSpPr>
        <p:spPr>
          <a:xfrm>
            <a:off x="731519" y="3794760"/>
            <a:ext cx="5196535" cy="11887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بلڈ پریشر کی دوائیں دل کے دورے، فالج اور گردوں کی بیماری سے بچانے میں مدد دیتی ہیں۔ انہیں کیلیشن کی خاطر کم یا بند نہ کریں؛ کوئی نئی چیز شروع کرنے سے پہلے معالج سے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تجویز کردہ دوا لیتے رہیں؛ کیلیشن ماہر کا کام ہے۔</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What Is High Blood Pressure?; NHLBI, High Blood Pressure: Diagnosis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55447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554479"/>
          </a:xfrm>
          <a:prstGeom prst="rect">
            <a:avLst/>
          </a:prstGeom>
          <a:noFill/>
        </p:spPr>
        <p:txBody>
          <a:bodyPr wrap="square" lIns="18288" rIns="18288" tIns="18288" bIns="18288" anchor="t">
            <a:spAutoFit/>
          </a:bodyPr>
          <a:lstStyle/>
          <a:p>
            <a:pPr algn="l"/>
            <a:r>
              <a:rPr sz="3100" b="0" i="0">
                <a:solidFill>
                  <a:srgbClr val="0A3F3C"/>
                </a:solidFill>
                <a:latin typeface="Georgia"/>
              </a:rPr>
              <a:t>“In most people, BP values change appreciably from hour to hour”</a:t>
            </a:r>
          </a:p>
        </p:txBody>
      </p:sp>
      <p:sp>
        <p:nvSpPr>
          <p:cNvPr id="10" name="TextBox 9"/>
          <p:cNvSpPr txBox="1"/>
          <p:nvPr/>
        </p:nvSpPr>
        <p:spPr>
          <a:xfrm>
            <a:off x="5836615" y="288035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‎2015-12-15‎</a:t>
            </a:r>
          </a:p>
        </p:txBody>
      </p:sp>
      <p:sp>
        <p:nvSpPr>
          <p:cNvPr id="11" name="TextBox 10"/>
          <p:cNvSpPr txBox="1"/>
          <p:nvPr/>
        </p:nvSpPr>
        <p:spPr>
          <a:xfrm>
            <a:off x="5836615" y="3291839"/>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"زیادہ تر لوگوں میں بلڈ پریشر کی قدریں گھنٹہ بہ گھنٹہ نمایاں طور پر بدلتی 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ریڈنگ دن بھر بدلتی ہے</a:t>
            </a:r>
          </a:p>
          <a:p>
            <a:pPr algn="r" rtl="1">
              <a:lnSpc>
                <a:spcPct val="125000"/>
              </a:lnSpc>
              <a:spcAft>
                <a:spcPts val="1275"/>
              </a:spcAft>
            </a:pPr>
            <a:r>
              <a:rPr sz="1632" b="0" i="0" lang="ur-PK">
                <a:solidFill>
                  <a:srgbClr val="15201E"/>
                </a:solidFill>
                <a:latin typeface="Segoe UI"/>
                <a:cs typeface="Noto Nastaliq Urdu"/>
              </a:rPr>
              <a:t>تشخیص بار بار کی ریڈنگز سے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بلڈ پریشر کی دواؤں پر تنقید</a:t>
            </a:r>
          </a:p>
          <a:p>
            <a:pPr algn="r" rtl="1">
              <a:lnSpc>
                <a:spcPct val="125000"/>
              </a:lnSpc>
              <a:spcAft>
                <a:spcPts val="1275"/>
              </a:spcAft>
            </a:pPr>
            <a:r>
              <a:rPr sz="1632" b="0" i="0" lang="ur-PK">
                <a:solidFill>
                  <a:srgbClr val="15201E"/>
                </a:solidFill>
                <a:latin typeface="Segoe UI"/>
                <a:cs typeface="Noto Nastaliq Urdu"/>
              </a:rPr>
              <a:t>پاؤں بھگونا اور اپنی "نارمل" حد</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بار بار کی ریڈنگ کا نکتہ درست؛ ان کے علاج کی تائید نہیں۔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en-US">
                <a:solidFill>
                  <a:srgbClr val="15201E"/>
                </a:solidFill>
                <a:latin typeface="Segoe UI"/>
              </a:rPr>
              <a:t>‎180/120‎</a:t>
            </a:r>
            <a:r>
              <a:rPr sz="1920" b="0" i="0" lang="ur-PK">
                <a:solidFill>
                  <a:srgbClr val="15201E"/>
                </a:solidFill>
                <a:latin typeface="Segoe UI"/>
                <a:cs typeface="Noto Nastaliq Urdu"/>
              </a:rPr>
              <a:t> سے زیادہ، سینے میں درد یا دیگر علامات: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چہرہ لٹکنا، بازو کمزور، بولنے میں دقت: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en-US">
                <a:solidFill>
                  <a:srgbClr val="15201E"/>
                </a:solidFill>
                <a:latin typeface="Segoe UI"/>
              </a:rPr>
              <a:t>‎180/120‎</a:t>
            </a:r>
            <a:r>
              <a:rPr sz="1920" b="0" i="0" lang="ur-PK">
                <a:solidFill>
                  <a:srgbClr val="15201E"/>
                </a:solidFill>
                <a:latin typeface="Segoe UI"/>
                <a:cs typeface="Noto Nastaliq Urdu"/>
              </a:rPr>
              <a:t> سے زیادہ، علامات نہیں: دوبارہ جانچیں، پھر کال کریں</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کھڑے ہونے پر لڑکھڑاہٹ: معالج؛ بےہوشی: </a:t>
            </a:r>
            <a:r>
              <a:rPr sz="1920" b="0" i="0" lang="en-US">
                <a:solidFill>
                  <a:srgbClr val="15201E"/>
                </a:solidFill>
                <a:latin typeface="Segoe UI"/>
              </a:rPr>
              <a:t>‎911‎</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بار بار بےقاعدہ دھڑکن کا انتباہ: معائنہ کروائیں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‎180/120‎</a:t>
            </a:r>
            <a:r>
              <a:rPr sz="1728" b="0" i="0" lang="ur-PK">
                <a:solidFill>
                  <a:srgbClr val="0A3F3C"/>
                </a:solidFill>
                <a:latin typeface="Segoe UI"/>
                <a:cs typeface="Noto Nastaliq Urdu"/>
              </a:rPr>
              <a:t> سے زیادہ اور علامات: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High Blood Pressure: Diagnosis; MedlinePlus, Blood pressure monitors for home; U.S. Food and Drug Administration, Sodium in Your Diet; National Institute on Aging, High Blood Pressure and Older Adults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دیکھیں کہ کف ٹھیک بیٹھتا ہے</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ریڈنگ درست طریقے سے لیں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en-US">
                <a:solidFill>
                  <a:srgbClr val="15201E"/>
                </a:solidFill>
                <a:latin typeface="Segoe UI"/>
              </a:rPr>
              <a:t>‎5‎</a:t>
            </a:r>
            <a:r>
              <a:rPr sz="2111" b="0" i="0" lang="ur-PK">
                <a:solidFill>
                  <a:srgbClr val="15201E"/>
                </a:solidFill>
                <a:latin typeface="Segoe UI"/>
                <a:cs typeface="Noto Nastaliq Urdu"/>
              </a:rPr>
              <a:t> دن صبح و شام لکھیں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سوڈیم کا ایک ذریعہ دیکھیں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اپنی دوا لیتے رہیں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میں دیکھیں کہ کف ٹھیک بیٹھتا ہے۔</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High Blood Pressure: What Is High Blood Pressure?</a:t>
            </a:r>
          </a:p>
          <a:p>
            <a:pPr algn="l">
              <a:spcAft>
                <a:spcPts val="1200"/>
              </a:spcAft>
            </a:pPr>
            <a:r>
              <a:rPr sz="1600" b="0" i="0">
                <a:solidFill>
                  <a:srgbClr val="46524F"/>
                </a:solidFill>
                <a:latin typeface="Segoe UI"/>
              </a:rPr>
              <a:t>NHLBI — High Blood Pressure: Diagnosis</a:t>
            </a:r>
          </a:p>
          <a:p>
            <a:pPr algn="l">
              <a:spcAft>
                <a:spcPts val="1200"/>
              </a:spcAft>
            </a:pPr>
            <a:r>
              <a:rPr sz="1600" b="0" i="0">
                <a:solidFill>
                  <a:srgbClr val="46524F"/>
                </a:solidFill>
                <a:latin typeface="Segoe UI"/>
              </a:rPr>
              <a:t>NHLBI — High Blood Pressure: Symptoms</a:t>
            </a:r>
          </a:p>
          <a:p>
            <a:pPr algn="l">
              <a:spcAft>
                <a:spcPts val="1200"/>
              </a:spcAft>
            </a:pPr>
            <a:r>
              <a:rPr sz="1600" b="0" i="0">
                <a:solidFill>
                  <a:srgbClr val="46524F"/>
                </a:solidFill>
                <a:latin typeface="Segoe UI"/>
              </a:rPr>
              <a:t>NHLBI — High Blood Pressure: Causes and Risk Factors</a:t>
            </a:r>
          </a:p>
          <a:p>
            <a:pPr algn="l">
              <a:spcAft>
                <a:spcPts val="1200"/>
              </a:spcAft>
            </a:pPr>
            <a:r>
              <a:rPr sz="1600" b="0" i="0">
                <a:solidFill>
                  <a:srgbClr val="46524F"/>
                </a:solidFill>
                <a:latin typeface="Segoe UI"/>
              </a:rPr>
              <a:t>NHLBI — High Blood Pressure: Treatment</a:t>
            </a:r>
          </a:p>
          <a:p>
            <a:pPr algn="l">
              <a:spcAft>
                <a:spcPts val="1200"/>
              </a:spcAft>
            </a:pPr>
            <a:r>
              <a:rPr sz="1600" b="0" i="0">
                <a:solidFill>
                  <a:srgbClr val="46524F"/>
                </a:solidFill>
                <a:latin typeface="Segoe UI"/>
              </a:rPr>
              <a:t>NHLBI — DASH Eating Plan</a:t>
            </a:r>
          </a:p>
          <a:p>
            <a:pPr algn="l">
              <a:spcAft>
                <a:spcPts val="1200"/>
              </a:spcAft>
            </a:pPr>
            <a:r>
              <a:rPr sz="1600" b="0" i="0">
                <a:solidFill>
                  <a:srgbClr val="46524F"/>
                </a:solidFill>
                <a:latin typeface="Segoe UI"/>
              </a:rPr>
              <a:t>National Institute on Aging — High Blood Pressure and Older Adults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Blood pressure monitors for home</a:t>
            </a:r>
          </a:p>
          <a:p>
            <a:pPr algn="l">
              <a:spcAft>
                <a:spcPts val="1200"/>
              </a:spcAft>
            </a:pPr>
            <a:r>
              <a:rPr sz="1600" b="0" i="0">
                <a:solidFill>
                  <a:srgbClr val="46524F"/>
                </a:solidFill>
                <a:latin typeface="Segoe UI"/>
              </a:rPr>
              <a:t>MedlinePlus — Measuring Blood Pressure</a:t>
            </a:r>
          </a:p>
          <a:p>
            <a:pPr algn="l">
              <a:spcAft>
                <a:spcPts val="1200"/>
              </a:spcAft>
            </a:pPr>
            <a:r>
              <a:rPr sz="1600" b="0" i="0">
                <a:solidFill>
                  <a:srgbClr val="46524F"/>
                </a:solidFill>
                <a:latin typeface="Segoe UI"/>
              </a:rPr>
              <a:t>U.S. Food and Drug Administration — Sodium in Your Diet</a:t>
            </a:r>
          </a:p>
          <a:p>
            <a:pPr algn="l">
              <a:spcAft>
                <a:spcPts val="1200"/>
              </a:spcAft>
            </a:pPr>
            <a:r>
              <a:rPr sz="1600" b="0" i="0">
                <a:solidFill>
                  <a:srgbClr val="46524F"/>
                </a:solidFill>
                <a:latin typeface="Segoe UI"/>
              </a:rPr>
              <a:t>Pakistan Institute of Medical Advancement — Printed brochure set, 8 pages (pages cited individually)</a:t>
            </a:r>
          </a:p>
          <a:p>
            <a:pPr algn="l">
              <a:spcAft>
                <a:spcPts val="1200"/>
              </a:spcAft>
            </a:pPr>
            <a:r>
              <a:rPr sz="1600" b="0" i="0">
                <a:solidFill>
                  <a:srgbClr val="46524F"/>
                </a:solidFill>
                <a:latin typeface="Segoe UI"/>
              </a:rPr>
              <a:t>U.S. Food and Drug Administration — Questions and Answers on Unapproved Chelation Products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‎3‎</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بلڈ پریشر</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مجھے گھر پر کتنی بار ناپنا چاہیے، اور کون سی ریڈنگز ساتھ لاؤں؟</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کف صحیح سائز کا ہے، اور کیا میرا مانیٹر منظور شدہ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لیے بلڈ پریشر کا کون سا ہدف درست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یا سپلیمنٹ میری ریڈنگز بڑھا رہا ہو سکتا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