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Sodium, mg per day</c:v>
                </c:pt>
              </c:strCache>
            </c:strRef>
          </c:tx>
          <c:spPr>
            <a:solidFill>
              <a:srgbClr val="0E5753"/>
            </a:solidFill>
          </c:spPr>
          <c:cat>
            <c:strRef>
              <c:f>Sheet1!$A$2:$A$4</c:f>
              <c:strCache>
                <c:ptCount val="3"/>
                <c:pt idx="0">
                  <c:v>Lowers blood pressure further (DASH)</c:v>
                </c:pt>
                <c:pt idx="1">
                  <c:v>Recommended limit: less than</c:v>
                </c:pt>
                <c:pt idx="2">
                  <c:v>Average U.S. intake</c:v>
                </c:pt>
              </c:strCache>
            </c:strRef>
          </c:cat>
          <c:val>
            <c:numRef>
              <c:f>Sheet1!$B$2:$B$4</c:f>
              <c:numCache>
                <c:formatCode>General</c:formatCode>
                <c:ptCount val="3"/>
                <c:pt idx="0">
                  <c:v>1500</c:v>
                </c:pt>
                <c:pt idx="1">
                  <c:v>2300</c:v>
                </c:pt>
                <c:pt idx="2">
                  <c:v>3400</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400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explains high blood pressure in plain language: what the two numbers mean, how to take a reading that is worth acting on, and what helps. Everything on these slides comes from public-health sources, named at the bottom of each slide. Please keep questions about your own medicines for a pharmacist or prescriber — this is general education, not individual advice.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uncomfortable fact: half of American adults have high blood pressure, and many do not know it, because it usually causes no signs you can see or feel. Ask the room who knows their last reading, and who measures at home. The rest of the session is about turning that number into something you can trust.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two numbers explain why measurement matters. Half of adults have high blood pressure, and about one in three of those people are not aware of it and are not being treated. You cannot rely on how you feel. People often assume they would notice a high reading. Most would not.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NHLBI categories for adults. Read the top row first: healthy is less than 120 over 80. Elevated is 120 to 129 on top with the bottom under 80. Stage 1 starts at 130 on top or 80 on the bottom; stage 2 at 140 or 90. Above 180 over 120 is a crisis that needs immediate attention. Stress the word consistent: one reading does not put you in a category.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whole technique. Thirty minutes without exercise, coffee or cigarettes. Go to the bathroom. Sit for five minutes without talking. Back supported, feet flat, legs uncrossed, bare upper arm resting at heart level. Take at least two readings a minute apart, morning and evening, and write them all down for five days. Doing this consistently changes the reliability of the number more than anything else on this list.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equipment points. A cuff that is too small or too big changes the reading, so check the size against your arm. Use an approved device, and practise with your provider or nurse at least once. Digital monitors are the best choice for most people at home, but an irregular heart rate makes them less accurate — if your monitor keeps flagging that, bring it in.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Home readings exist partly to settle disagreements. With white coat hypertension, readings are higher in the office than at home or in a pharmacy. With masked high blood pressure it is the other way round: readings look lower in the office than they really are. Comparing office and home readings, including at night, is how providers tell these apart.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Sodium has the clearest numbers in this topic. Americans average about 3,400 milligrams a day; the recommended limit is under 2,300; and in the DASH plan, 1,500 lowers blood pressure even further. The practical point is where it comes from: over 70 percent from packaged and prepared foods, not the salt shaker. The label is the tool.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Three modest numbers. Losing just three to five percent of your weight can improve blood pressure. Even ten minutes of walking a day may help, and the goal is to work up to at least 150 minutes a week. None of these needs a crash programme. They are changes people can keep.</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Alcohol limits, the DASH eating plan, and medicines when they are needed. Many people need two or more medicines, and that is not a failure. The SPRINT study shows why control matters: lowering systolic pressure below 120 in adults 50 and older significantly reduced cardiovascular disease and death. Targets are individual, so the right one is a conversation with the prescriber.</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someone's numbers changed recently, look at the medicine list first, including the cold-and-flu aisle. Decongestants and anti-inflammatory painkillers are common culprits. If a blood pressure medicine causes side effects, the answer is to say so — the dose or the medicine can be changed — not to stop quietly. Medication controls blood pressure; it does not cure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clinic document mentions blood pressure: a sheet that says EDTA will control the blood pressure, next to claims that it opens blocked arteries. None of the sources used here shows that EDTA lowers blood pressure. Chelation drugs are prescription medicines used under supervision. The FDA has never approved a chelation product for over-the-counter use, and it warns of dehydration, kidney failure and death, and of proven care being delayed. Blood pressure medicines help prevent heart attack, stroke and kidney disease, so they should not be stopped in favor of chelation.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stressed that readings move from hour to hour, and current guidance agrees: a diagnosis rests on repeated readings. He also wrote critically of blood pressure medicines, proposed footsoaks and breakfast changes as remedies, and used a normal range of his own. The sources used here do not support those. Controlling blood pressure helps prevent heart attack, stroke and kidney disease.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The 180 over 120 rule matters: recheck after five minutes, and call 911 if it stays high with symptoms. This list is ProperHealth safety wording awaiting pharmacist sign-off, so present it as general guidance and direct people to their own care team.</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steps for this week. Check the cuff fits, take one reading properly, then log morning and evening for five days and bring the log to the next appointment. Pick one packaged-food sodium source to look at. And keep taking any prescribed medicine while you do all this.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NHLBI, the National Institute on Aging, MedlinePlus and FDA. The full list of claims, with the exact passage each one rests on, is on the topic's sources page. Encourage people to check the categories table there before trusting any number they see elsewhere. The warning signs also cite: NHLBI — Stroke - Symptoms; MedlinePlus — Fainting; NHLBI — Arrhythmias - Symptoms.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and suggest they write their own answers next to them. Remind the room that this lecture is a review edition and has not yet been approved by a pharmacist, and that nothing in it is a reason to change a medicine.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High blood pressure: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the numbers mean, how to measure properly at home, and what measurably helps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What Is High Blood Pressure?; National Institute on Aging, High Blood Pressure and Older Adults</a:t>
            </a:r>
          </a:p>
        </p:txBody>
      </p:sp>
      <p:sp>
        <p:nvSpPr>
          <p:cNvPr id="7" name="TextBox 6"/>
          <p:cNvSpPr txBox="1"/>
          <p:nvPr/>
        </p:nvSpPr>
        <p:spPr>
          <a:xfrm>
            <a:off x="548640" y="1443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Half of American adults have high blood pressure. Would you know if you did?</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High blood pressure rarely causes symptoms, so the reading is how you find out — and how it is taken changes the number. Here is what the numbers mean, how to measure properly at home, and what measurably helps.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What Is High Blood Pressure?; National Institute on Aging, High Blood Pressure and Older Adults</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Half</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of American adults have high blood pressure.</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1 in 3</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U.S. adults with high blood pressure aren't aware they have it.</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It usually has no symptoms; only a reading shows 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What Is High Blood Pressure?; NHLBI, High Blood Pressure: Diagnosis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Below 120/80 is healthy for most adults</a:t>
            </a:r>
          </a:p>
        </p:txBody>
      </p:sp>
      <p:graphicFrame>
        <p:nvGraphicFramePr>
          <p:cNvPr id="8" name="Table 7"/>
          <p:cNvGraphicFramePr>
            <a:graphicFrameLocks noGrp="1"/>
          </p:cNvGraphicFramePr>
          <p:nvPr/>
        </p:nvGraphicFramePr>
        <p:xfrm>
          <a:off x="548640" y="1783080"/>
          <a:ext cx="11094413" cy="3200400"/>
        </p:xfrm>
        <a:graphic>
          <a:graphicData uri="http://schemas.openxmlformats.org/drawingml/2006/table">
            <a:tbl>
              <a:tblPr firstRow="1" bandRow="0">
                <a:tableStyleId>{5C22544A-7EE6-4342-B048-85BDC9FD1C3A}</a:tableStyleId>
              </a:tblPr>
              <a:tblGrid>
                <a:gridCol w="3503499"/>
                <a:gridCol w="2822263"/>
                <a:gridCol w="1557110"/>
                <a:gridCol w="3211541"/>
              </a:tblGrid>
              <a:tr h="533400">
                <a:tc>
                  <a:txBody>
                    <a:bodyPr/>
                    <a:lstStyle/>
                    <a:p>
                      <a:pPr algn="l"/>
                      <a:r>
                        <a:rPr sz="1400" b="1" i="0">
                          <a:solidFill>
                            <a:srgbClr val="46524F"/>
                          </a:solidFill>
                          <a:latin typeface="Segoe UI"/>
                        </a:rPr>
                        <a:t>Category</a:t>
                      </a:r>
                    </a:p>
                  </a:txBody>
                  <a:tcPr marL="128016" marR="128016" anchor="ctr">
                    <a:solidFill>
                      <a:srgbClr val="EFECE4"/>
                    </a:solidFill>
                  </a:tcPr>
                </a:tc>
                <a:tc>
                  <a:txBody>
                    <a:bodyPr/>
                    <a:lstStyle/>
                    <a:p>
                      <a:pPr algn="l"/>
                      <a:r>
                        <a:rPr sz="1400" b="1" i="0">
                          <a:solidFill>
                            <a:srgbClr val="46524F"/>
                          </a:solidFill>
                          <a:latin typeface="Segoe UI"/>
                        </a:rPr>
                        <a:t>Top number (systolic)</a:t>
                      </a:r>
                    </a:p>
                  </a:txBody>
                  <a:tcPr marL="128016" marR="128016" anchor="ctr">
                    <a:solidFill>
                      <a:srgbClr val="EFECE4"/>
                    </a:solidFill>
                  </a:tcPr>
                </a:tc>
                <a:tc>
                  <a:txBody>
                    <a:bodyPr/>
                    <a:lstStyle/>
                    <a:p>
                      <a:pPr algn="l"/>
                      <a:r>
                        <a:rPr sz="1400" b="1" i="0">
                          <a:solidFill>
                            <a:srgbClr val="46524F"/>
                          </a:solidFill>
                          <a:latin typeface="Segoe UI"/>
                        </a:rPr>
                        <a:t>And / or</a:t>
                      </a:r>
                    </a:p>
                  </a:txBody>
                  <a:tcPr marL="128016" marR="128016" anchor="ctr">
                    <a:solidFill>
                      <a:srgbClr val="EFECE4"/>
                    </a:solidFill>
                  </a:tcPr>
                </a:tc>
                <a:tc>
                  <a:txBody>
                    <a:bodyPr/>
                    <a:lstStyle/>
                    <a:p>
                      <a:pPr algn="l"/>
                      <a:r>
                        <a:rPr sz="1400" b="1" i="0">
                          <a:solidFill>
                            <a:srgbClr val="46524F"/>
                          </a:solidFill>
                          <a:latin typeface="Segoe UI"/>
                        </a:rPr>
                        <a:t>Bottom number (diastolic)</a:t>
                      </a:r>
                    </a:p>
                  </a:txBody>
                  <a:tcPr marL="128016" marR="128016" anchor="ctr">
                    <a:solidFill>
                      <a:srgbClr val="EFECE4"/>
                    </a:solidFill>
                  </a:tcPr>
                </a:tc>
              </a:tr>
              <a:tr h="533400">
                <a:tc>
                  <a:txBody>
                    <a:bodyPr/>
                    <a:lstStyle/>
                    <a:p>
                      <a:pPr algn="l"/>
                      <a:r>
                        <a:rPr sz="1500" b="1" i="0">
                          <a:solidFill>
                            <a:srgbClr val="15201E"/>
                          </a:solidFill>
                          <a:latin typeface="Segoe UI"/>
                        </a:rPr>
                        <a:t>Normal</a:t>
                      </a:r>
                    </a:p>
                  </a:txBody>
                  <a:tcPr marL="128016" marR="128016" anchor="ctr">
                    <a:solidFill>
                      <a:srgbClr val="FFFFFF"/>
                    </a:solidFill>
                  </a:tcPr>
                </a:tc>
                <a:tc>
                  <a:txBody>
                    <a:bodyPr/>
                    <a:lstStyle/>
                    <a:p>
                      <a:pPr algn="l"/>
                      <a:r>
                        <a:rPr sz="1500" b="0" i="0">
                          <a:solidFill>
                            <a:srgbClr val="15201E"/>
                          </a:solidFill>
                          <a:latin typeface="Segoe UI"/>
                        </a:rPr>
                        <a:t>Less than 120</a:t>
                      </a:r>
                    </a:p>
                  </a:txBody>
                  <a:tcPr marL="128016" marR="128016" anchor="ctr">
                    <a:solidFill>
                      <a:srgbClr val="FFFFFF"/>
                    </a:solidFill>
                  </a:tcPr>
                </a:tc>
                <a:tc>
                  <a:txBody>
                    <a:bodyPr/>
                    <a:lstStyle/>
                    <a:p>
                      <a:pPr algn="l"/>
                      <a:r>
                        <a:rPr sz="1500" b="0" i="0">
                          <a:solidFill>
                            <a:srgbClr val="15201E"/>
                          </a:solidFill>
                          <a:latin typeface="Segoe UI"/>
                        </a:rPr>
                        <a:t>and</a:t>
                      </a:r>
                    </a:p>
                  </a:txBody>
                  <a:tcPr marL="128016" marR="128016" anchor="ctr">
                    <a:solidFill>
                      <a:srgbClr val="FFFFFF"/>
                    </a:solidFill>
                  </a:tcPr>
                </a:tc>
                <a:tc>
                  <a:txBody>
                    <a:bodyPr/>
                    <a:lstStyle/>
                    <a:p>
                      <a:pPr algn="l"/>
                      <a:r>
                        <a:rPr sz="1500" b="0" i="0">
                          <a:solidFill>
                            <a:srgbClr val="15201E"/>
                          </a:solidFill>
                          <a:latin typeface="Segoe UI"/>
                        </a:rPr>
                        <a:t>Less than 80</a:t>
                      </a:r>
                    </a:p>
                  </a:txBody>
                  <a:tcPr marL="128016" marR="128016" anchor="ctr">
                    <a:solidFill>
                      <a:srgbClr val="FFFFFF"/>
                    </a:solidFill>
                  </a:tcPr>
                </a:tc>
              </a:tr>
              <a:tr h="533400">
                <a:tc>
                  <a:txBody>
                    <a:bodyPr/>
                    <a:lstStyle/>
                    <a:p>
                      <a:pPr algn="l"/>
                      <a:r>
                        <a:rPr sz="1500" b="1" i="0">
                          <a:solidFill>
                            <a:srgbClr val="15201E"/>
                          </a:solidFill>
                          <a:latin typeface="Segoe UI"/>
                        </a:rPr>
                        <a:t>Elevated</a:t>
                      </a:r>
                    </a:p>
                  </a:txBody>
                  <a:tcPr marL="128016" marR="128016" anchor="ctr">
                    <a:solidFill>
                      <a:srgbClr val="FFFFFF"/>
                    </a:solidFill>
                  </a:tcPr>
                </a:tc>
                <a:tc>
                  <a:txBody>
                    <a:bodyPr/>
                    <a:lstStyle/>
                    <a:p>
                      <a:pPr algn="l"/>
                      <a:r>
                        <a:rPr sz="1500" b="0" i="0">
                          <a:solidFill>
                            <a:srgbClr val="15201E"/>
                          </a:solidFill>
                          <a:latin typeface="Segoe UI"/>
                        </a:rPr>
                        <a:t>120 to 129</a:t>
                      </a:r>
                    </a:p>
                  </a:txBody>
                  <a:tcPr marL="128016" marR="128016" anchor="ctr">
                    <a:solidFill>
                      <a:srgbClr val="FFFFFF"/>
                    </a:solidFill>
                  </a:tcPr>
                </a:tc>
                <a:tc>
                  <a:txBody>
                    <a:bodyPr/>
                    <a:lstStyle/>
                    <a:p>
                      <a:pPr algn="l"/>
                      <a:r>
                        <a:rPr sz="1500" b="0" i="0">
                          <a:solidFill>
                            <a:srgbClr val="15201E"/>
                          </a:solidFill>
                          <a:latin typeface="Segoe UI"/>
                        </a:rPr>
                        <a:t>and</a:t>
                      </a:r>
                    </a:p>
                  </a:txBody>
                  <a:tcPr marL="128016" marR="128016" anchor="ctr">
                    <a:solidFill>
                      <a:srgbClr val="FFFFFF"/>
                    </a:solidFill>
                  </a:tcPr>
                </a:tc>
                <a:tc>
                  <a:txBody>
                    <a:bodyPr/>
                    <a:lstStyle/>
                    <a:p>
                      <a:pPr algn="l"/>
                      <a:r>
                        <a:rPr sz="1500" b="0" i="0">
                          <a:solidFill>
                            <a:srgbClr val="15201E"/>
                          </a:solidFill>
                          <a:latin typeface="Segoe UI"/>
                        </a:rPr>
                        <a:t>Less than 80</a:t>
                      </a:r>
                    </a:p>
                  </a:txBody>
                  <a:tcPr marL="128016" marR="128016" anchor="ctr">
                    <a:solidFill>
                      <a:srgbClr val="FFFFFF"/>
                    </a:solidFill>
                  </a:tcPr>
                </a:tc>
              </a:tr>
              <a:tr h="533400">
                <a:tc>
                  <a:txBody>
                    <a:bodyPr/>
                    <a:lstStyle/>
                    <a:p>
                      <a:pPr algn="l"/>
                      <a:r>
                        <a:rPr sz="1500" b="1" i="0">
                          <a:solidFill>
                            <a:srgbClr val="15201E"/>
                          </a:solidFill>
                          <a:latin typeface="Segoe UI"/>
                        </a:rPr>
                        <a:t>High blood pressure, stage 1</a:t>
                      </a:r>
                    </a:p>
                  </a:txBody>
                  <a:tcPr marL="128016" marR="128016" anchor="ctr">
                    <a:solidFill>
                      <a:srgbClr val="FFFFFF"/>
                    </a:solidFill>
                  </a:tcPr>
                </a:tc>
                <a:tc>
                  <a:txBody>
                    <a:bodyPr/>
                    <a:lstStyle/>
                    <a:p>
                      <a:pPr algn="l"/>
                      <a:r>
                        <a:rPr sz="1500" b="0" i="0">
                          <a:solidFill>
                            <a:srgbClr val="15201E"/>
                          </a:solidFill>
                          <a:latin typeface="Segoe UI"/>
                        </a:rPr>
                        <a:t>130 to 139</a:t>
                      </a:r>
                    </a:p>
                  </a:txBody>
                  <a:tcPr marL="128016" marR="128016" anchor="ctr">
                    <a:solidFill>
                      <a:srgbClr val="FFFFFF"/>
                    </a:solidFill>
                  </a:tcPr>
                </a:tc>
                <a:tc>
                  <a:txBody>
                    <a:bodyPr/>
                    <a:lstStyle/>
                    <a:p>
                      <a:pPr algn="l"/>
                      <a:r>
                        <a:rPr sz="1500" b="0" i="0">
                          <a:solidFill>
                            <a:srgbClr val="15201E"/>
                          </a:solidFill>
                          <a:latin typeface="Segoe UI"/>
                        </a:rPr>
                        <a:t>or</a:t>
                      </a:r>
                    </a:p>
                  </a:txBody>
                  <a:tcPr marL="128016" marR="128016" anchor="ctr">
                    <a:solidFill>
                      <a:srgbClr val="FFFFFF"/>
                    </a:solidFill>
                  </a:tcPr>
                </a:tc>
                <a:tc>
                  <a:txBody>
                    <a:bodyPr/>
                    <a:lstStyle/>
                    <a:p>
                      <a:pPr algn="l"/>
                      <a:r>
                        <a:rPr sz="1500" b="0" i="0">
                          <a:solidFill>
                            <a:srgbClr val="15201E"/>
                          </a:solidFill>
                          <a:latin typeface="Segoe UI"/>
                        </a:rPr>
                        <a:t>80 to 89</a:t>
                      </a:r>
                    </a:p>
                  </a:txBody>
                  <a:tcPr marL="128016" marR="128016" anchor="ctr">
                    <a:solidFill>
                      <a:srgbClr val="FFFFFF"/>
                    </a:solidFill>
                  </a:tcPr>
                </a:tc>
              </a:tr>
              <a:tr h="533400">
                <a:tc>
                  <a:txBody>
                    <a:bodyPr/>
                    <a:lstStyle/>
                    <a:p>
                      <a:pPr algn="l"/>
                      <a:r>
                        <a:rPr sz="1500" b="1" i="0">
                          <a:solidFill>
                            <a:srgbClr val="15201E"/>
                          </a:solidFill>
                          <a:latin typeface="Segoe UI"/>
                        </a:rPr>
                        <a:t>High blood pressure, stage 2</a:t>
                      </a:r>
                    </a:p>
                  </a:txBody>
                  <a:tcPr marL="128016" marR="128016" anchor="ctr">
                    <a:solidFill>
                      <a:srgbClr val="FFFFFF"/>
                    </a:solidFill>
                  </a:tcPr>
                </a:tc>
                <a:tc>
                  <a:txBody>
                    <a:bodyPr/>
                    <a:lstStyle/>
                    <a:p>
                      <a:pPr algn="l"/>
                      <a:r>
                        <a:rPr sz="1500" b="0" i="0">
                          <a:solidFill>
                            <a:srgbClr val="15201E"/>
                          </a:solidFill>
                          <a:latin typeface="Segoe UI"/>
                        </a:rPr>
                        <a:t>140 or higher</a:t>
                      </a:r>
                    </a:p>
                  </a:txBody>
                  <a:tcPr marL="128016" marR="128016" anchor="ctr">
                    <a:solidFill>
                      <a:srgbClr val="FFFFFF"/>
                    </a:solidFill>
                  </a:tcPr>
                </a:tc>
                <a:tc>
                  <a:txBody>
                    <a:bodyPr/>
                    <a:lstStyle/>
                    <a:p>
                      <a:pPr algn="l"/>
                      <a:r>
                        <a:rPr sz="1500" b="0" i="0">
                          <a:solidFill>
                            <a:srgbClr val="15201E"/>
                          </a:solidFill>
                          <a:latin typeface="Segoe UI"/>
                        </a:rPr>
                        <a:t>or</a:t>
                      </a:r>
                    </a:p>
                  </a:txBody>
                  <a:tcPr marL="128016" marR="128016" anchor="ctr">
                    <a:solidFill>
                      <a:srgbClr val="FFFFFF"/>
                    </a:solidFill>
                  </a:tcPr>
                </a:tc>
                <a:tc>
                  <a:txBody>
                    <a:bodyPr/>
                    <a:lstStyle/>
                    <a:p>
                      <a:pPr algn="l"/>
                      <a:r>
                        <a:rPr sz="1500" b="0" i="0">
                          <a:solidFill>
                            <a:srgbClr val="15201E"/>
                          </a:solidFill>
                          <a:latin typeface="Segoe UI"/>
                        </a:rPr>
                        <a:t>90 or higher</a:t>
                      </a:r>
                    </a:p>
                  </a:txBody>
                  <a:tcPr marL="128016" marR="128016" anchor="ctr">
                    <a:solidFill>
                      <a:srgbClr val="FFFFFF"/>
                    </a:solidFill>
                  </a:tcPr>
                </a:tc>
              </a:tr>
              <a:tr h="533400">
                <a:tc>
                  <a:txBody>
                    <a:bodyPr/>
                    <a:lstStyle/>
                    <a:p>
                      <a:pPr algn="l"/>
                      <a:r>
                        <a:rPr sz="1500" b="1" i="0">
                          <a:solidFill>
                            <a:srgbClr val="15201E"/>
                          </a:solidFill>
                          <a:latin typeface="Segoe UI"/>
                        </a:rPr>
                        <a:t>Hypertensive crisis</a:t>
                      </a:r>
                    </a:p>
                  </a:txBody>
                  <a:tcPr marL="128016" marR="128016" anchor="ctr">
                    <a:solidFill>
                      <a:srgbClr val="FFFFFF"/>
                    </a:solidFill>
                  </a:tcPr>
                </a:tc>
                <a:tc>
                  <a:txBody>
                    <a:bodyPr/>
                    <a:lstStyle/>
                    <a:p>
                      <a:pPr algn="l"/>
                      <a:r>
                        <a:rPr sz="1500" b="0" i="0">
                          <a:solidFill>
                            <a:srgbClr val="15201E"/>
                          </a:solidFill>
                          <a:latin typeface="Segoe UI"/>
                        </a:rPr>
                        <a:t>Higher than 180</a:t>
                      </a:r>
                    </a:p>
                  </a:txBody>
                  <a:tcPr marL="128016" marR="128016" anchor="ctr">
                    <a:solidFill>
                      <a:srgbClr val="FFFFFF"/>
                    </a:solidFill>
                  </a:tcPr>
                </a:tc>
                <a:tc>
                  <a:txBody>
                    <a:bodyPr/>
                    <a:lstStyle/>
                    <a:p>
                      <a:pPr algn="l"/>
                      <a:r>
                        <a:rPr sz="1500" b="0" i="0">
                          <a:solidFill>
                            <a:srgbClr val="15201E"/>
                          </a:solidFill>
                          <a:latin typeface="Segoe UI"/>
                        </a:rPr>
                        <a:t>or</a:t>
                      </a:r>
                    </a:p>
                  </a:txBody>
                  <a:tcPr marL="128016" marR="128016" anchor="ctr">
                    <a:solidFill>
                      <a:srgbClr val="FFFFFF"/>
                    </a:solidFill>
                  </a:tcPr>
                </a:tc>
                <a:tc>
                  <a:txBody>
                    <a:bodyPr/>
                    <a:lstStyle/>
                    <a:p>
                      <a:pPr algn="l"/>
                      <a:r>
                        <a:rPr sz="1500" b="0" i="0">
                          <a:solidFill>
                            <a:srgbClr val="15201E"/>
                          </a:solidFill>
                          <a:latin typeface="Segoe UI"/>
                        </a:rPr>
                        <a:t>Higher than 120</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Your category comes from repeated readings, not one.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Diagnosis; MedlinePlus, Blood pressure monitors for home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Prepare before you take a reading</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Prepare</a:t>
            </a:r>
          </a:p>
        </p:txBody>
      </p:sp>
      <p:sp>
        <p:nvSpPr>
          <p:cNvPr id="11" name="TextBox 10"/>
          <p:cNvSpPr txBox="1"/>
          <p:nvPr/>
        </p:nvSpPr>
        <p:spPr>
          <a:xfrm>
            <a:off x="548640"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No exercise, coffee or cigarettes for 30 minutes. Go to the bathroom first.</a:t>
            </a:r>
          </a:p>
        </p:txBody>
      </p:sp>
      <p:sp>
        <p:nvSpPr>
          <p:cNvPr id="12" name="Oval 11"/>
          <p:cNvSpPr/>
          <p:nvPr/>
        </p:nvSpPr>
        <p:spPr>
          <a:xfrm>
            <a:off x="2849819"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3901379"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849819"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Sit for 5 minutes</a:t>
            </a:r>
          </a:p>
        </p:txBody>
      </p:sp>
      <p:sp>
        <p:nvSpPr>
          <p:cNvPr id="15" name="TextBox 14"/>
          <p:cNvSpPr txBox="1"/>
          <p:nvPr/>
        </p:nvSpPr>
        <p:spPr>
          <a:xfrm>
            <a:off x="2849819"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Relax in a chair before the reading, and don't talk.</a:t>
            </a:r>
          </a:p>
        </p:txBody>
      </p:sp>
      <p:sp>
        <p:nvSpPr>
          <p:cNvPr id="16" name="Oval 15"/>
          <p:cNvSpPr/>
          <p:nvPr/>
        </p:nvSpPr>
        <p:spPr>
          <a:xfrm>
            <a:off x="5150998"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6202558"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150998"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Position</a:t>
            </a:r>
          </a:p>
        </p:txBody>
      </p:sp>
      <p:sp>
        <p:nvSpPr>
          <p:cNvPr id="19" name="TextBox 18"/>
          <p:cNvSpPr txBox="1"/>
          <p:nvPr/>
        </p:nvSpPr>
        <p:spPr>
          <a:xfrm>
            <a:off x="5150998"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Back supported, feet flat, legs uncrossed, bare upper arm resting at heart level.</a:t>
            </a:r>
          </a:p>
        </p:txBody>
      </p:sp>
      <p:sp>
        <p:nvSpPr>
          <p:cNvPr id="20" name="Oval 19"/>
          <p:cNvSpPr/>
          <p:nvPr/>
        </p:nvSpPr>
        <p:spPr>
          <a:xfrm>
            <a:off x="745217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cxnSp>
        <p:nvCxnSpPr>
          <p:cNvPr id="21" name="Connector 20"/>
          <p:cNvCxnSpPr/>
          <p:nvPr/>
        </p:nvCxnSpPr>
        <p:spPr>
          <a:xfrm>
            <a:off x="8503737"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452177"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Measure twice</a:t>
            </a:r>
          </a:p>
        </p:txBody>
      </p:sp>
      <p:sp>
        <p:nvSpPr>
          <p:cNvPr id="23" name="TextBox 22"/>
          <p:cNvSpPr txBox="1"/>
          <p:nvPr/>
        </p:nvSpPr>
        <p:spPr>
          <a:xfrm>
            <a:off x="7452177"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At least 2 readings, 1 minute apart, morning and evening.</a:t>
            </a:r>
          </a:p>
        </p:txBody>
      </p:sp>
      <p:sp>
        <p:nvSpPr>
          <p:cNvPr id="24" name="Oval 23"/>
          <p:cNvSpPr/>
          <p:nvPr/>
        </p:nvSpPr>
        <p:spPr>
          <a:xfrm>
            <a:off x="9753356"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5</a:t>
            </a:r>
          </a:p>
        </p:txBody>
      </p:sp>
      <p:sp>
        <p:nvSpPr>
          <p:cNvPr id="25" name="TextBox 24"/>
          <p:cNvSpPr txBox="1"/>
          <p:nvPr/>
        </p:nvSpPr>
        <p:spPr>
          <a:xfrm>
            <a:off x="9753356"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Record and share</a:t>
            </a:r>
          </a:p>
        </p:txBody>
      </p:sp>
      <p:sp>
        <p:nvSpPr>
          <p:cNvPr id="26" name="TextBox 25"/>
          <p:cNvSpPr txBox="1"/>
          <p:nvPr/>
        </p:nvSpPr>
        <p:spPr>
          <a:xfrm>
            <a:off x="9753356"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Write down every reading for 5 days and report them to your provider.</a:t>
            </a:r>
          </a:p>
        </p:txBody>
      </p:sp>
      <p:sp>
        <p:nvSpPr>
          <p:cNvPr id="27" name="Rounded Rectangle 2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Sit quietly 5 minutes; no coffee or exercise for 30.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Diagnosis; MedlinePlus, Measuring Blood Pressure; MedlinePlus, Blood pressure monitors for home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right cuff and device matter</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 cuff that is too small or big changes readings.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Snug, with the bottom edge just above the elbow.</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Use an approved monitor; practise with your nurse.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An irregular heartbeat makes digital readings less accurate.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Check the cuff size against your arm before trusting a number.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Diagnosis; NHLBI, High Blood Pressure: What Is High Blood Pressure?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Clinic and home readings can disagree</a:t>
            </a:r>
          </a:p>
        </p:txBody>
      </p:sp>
      <p:sp>
        <p:nvSpPr>
          <p:cNvPr id="8" name="Rounded Rectangle 7"/>
          <p:cNvSpPr/>
          <p:nvPr/>
        </p:nvSpPr>
        <p:spPr>
          <a:xfrm>
            <a:off x="548640"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White coat hypertension</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Readings are higher in the provider's office than at home or in a pharmacy.</a:t>
            </a:r>
          </a:p>
          <a:p>
            <a:pPr algn="l">
              <a:spcAft>
                <a:spcPts val="1350"/>
              </a:spcAft>
            </a:pPr>
            <a:r>
              <a:rPr sz="1800" b="0" i="0">
                <a:solidFill>
                  <a:srgbClr val="15201E"/>
                </a:solidFill>
                <a:latin typeface="Segoe UI"/>
              </a:rPr>
              <a:t>Your provider may compare readings from the office and other places.</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Masked high blood pressure</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Readings are lower in the office than they really are.</a:t>
            </a:r>
          </a:p>
          <a:p>
            <a:pPr algn="l">
              <a:spcAft>
                <a:spcPts val="1350"/>
              </a:spcAft>
            </a:pPr>
            <a:r>
              <a:rPr sz="1800" b="0" i="0">
                <a:solidFill>
                  <a:srgbClr val="15201E"/>
                </a:solidFill>
                <a:latin typeface="Segoe UI"/>
              </a:rPr>
              <a:t>Found by comparing office and home readings, especially at night.</a:t>
            </a:r>
          </a:p>
        </p:txBody>
      </p:sp>
      <p:sp>
        <p:nvSpPr>
          <p:cNvPr id="14" name="Rounded Rectangle 13"/>
          <p:cNvSpPr/>
          <p:nvPr/>
        </p:nvSpPr>
        <p:spPr>
          <a:xfrm>
            <a:off x="8127796"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What settles it</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Two or more readings at separate appointments.</a:t>
            </a:r>
          </a:p>
          <a:p>
            <a:pPr algn="l">
              <a:spcAft>
                <a:spcPts val="1350"/>
              </a:spcAft>
            </a:pPr>
            <a:r>
              <a:rPr sz="1800" b="0" i="0">
                <a:solidFill>
                  <a:srgbClr val="15201E"/>
                </a:solidFill>
                <a:latin typeface="Segoe UI"/>
              </a:rPr>
              <a:t>A yearly check plus regular home monitoring.</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Home logs help your provider see the real pattern.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Food and Drug Administration, Sodium in Your Diet; NHLBI, DASH Eating Plan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Most sodium comes from packaged food</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Sodium per day, in milligrams</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What these numbers are</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Average U.S. intake and the recommended limit for adults, as stated by the FDA.</a:t>
            </a:r>
          </a:p>
          <a:p>
            <a:pPr algn="l">
              <a:spcAft>
                <a:spcPts val="937"/>
              </a:spcAft>
            </a:pPr>
            <a:r>
              <a:rPr sz="1250" b="0" i="0">
                <a:solidFill>
                  <a:srgbClr val="15201E"/>
                </a:solidFill>
                <a:latin typeface="Segoe UI"/>
              </a:rPr>
              <a:t>The 1,500 mg level is from the DASH eating plan, as described by NHLBI.</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National figures and recommendations, not a measurement of any person or of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Aim for under 2,300 mg a day; 1,500 lowers it further.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Treatment; National Institute on Aging, High Blood Pressure and Older Adults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Small changes have a measurable effect</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8400" b="0" i="0">
                <a:solidFill>
                  <a:srgbClr val="0A3F3C"/>
                </a:solidFill>
                <a:latin typeface="Georgia"/>
              </a:rPr>
              <a:t>3⁠–⁠5%</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weight loss can improve blood pressure</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8400" b="0" i="0">
                <a:solidFill>
                  <a:srgbClr val="0A3F3C"/>
                </a:solidFill>
                <a:latin typeface="Georgia"/>
              </a:rPr>
              <a:t>10</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minutes of walking a day may help</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8400" b="0" i="0">
                <a:solidFill>
                  <a:srgbClr val="0A3F3C"/>
                </a:solidFill>
                <a:latin typeface="Georgia"/>
              </a:rPr>
              <a:t>150</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minutes a week of activity to work up to</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a daily 10-minute walk.</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Institute on Aging, High Blood Pressure and Older Adults; NHLBI, DASH Eating Plan; NHLBI, High Blood Pressure: Treatment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More changes the evidence supports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Alcohol: no more than 2 drinks a day (men), 1 (women).</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DASH: no special foods, just daily and weekly goals.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Many people need two or more medicines.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SPRINT: tighter control cut heart disease and deaths in over-50s.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Lifestyle changes and medicines often work together.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Causes and Risk Factors; National Institute on Aging, High Blood Pressure and Older Adults; NHLBI, High Blood Pressure: Treatment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Check the medicine list first</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Decongestants, ibuprofen, some antidepressants and the pill can raise it.</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Vitamins and supplements can affect pressure and your medicine.</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Side effects? Your provider can change the dose or medicine.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Keep taking it: medicine controls blood pressure, not cures it.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Never stop a blood pressure medicine quietly; ask instead.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U.S. Food and Drug Administration, Questions and Answers on Unapproved Chelation Products; NHLBI, High Blood Pressure: What Is High Blood Pressure?; National Institute on Aging, High Blood Pressure and Older Adults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clinic's EDTA claim, and the evidence</a:t>
            </a:r>
          </a:p>
        </p:txBody>
      </p:sp>
      <p:sp>
        <p:nvSpPr>
          <p:cNvPr id="8" name="Rounded Rectangle 7"/>
          <p:cNvSpPr/>
          <p:nvPr/>
        </p:nvSpPr>
        <p:spPr>
          <a:xfrm>
            <a:off x="548640"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3383280"/>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28800"/>
            <a:ext cx="5120640" cy="822960"/>
          </a:xfrm>
          <a:prstGeom prst="rect">
            <a:avLst/>
          </a:prstGeom>
          <a:noFill/>
        </p:spPr>
        <p:txBody>
          <a:bodyPr wrap="square" lIns="18288" rIns="18288" tIns="18288" bIns="18288" anchor="t">
            <a:spAutoFit/>
          </a:bodyPr>
          <a:lstStyle/>
          <a:p>
            <a:pPr algn="l"/>
            <a:r>
              <a:rPr sz="2100" b="1" i="0">
                <a:solidFill>
                  <a:srgbClr val="15201E"/>
                </a:solidFill>
                <a:latin typeface="Segoe UI"/>
              </a:rPr>
              <a:t>EDTA to "control the blood pressure"</a:t>
            </a:r>
          </a:p>
        </p:txBody>
      </p:sp>
      <p:sp>
        <p:nvSpPr>
          <p:cNvPr id="11" name="TextBox 10"/>
          <p:cNvSpPr txBox="1"/>
          <p:nvPr/>
        </p:nvSpPr>
        <p:spPr>
          <a:xfrm>
            <a:off x="868680" y="2651760"/>
            <a:ext cx="5120640" cy="320040"/>
          </a:xfrm>
          <a:prstGeom prst="rect">
            <a:avLst/>
          </a:prstGeom>
          <a:noFill/>
        </p:spPr>
        <p:txBody>
          <a:bodyPr wrap="square" lIns="18288" rIns="18288" tIns="18288" bIns="18288" anchor="t">
            <a:spAutoFit/>
          </a:bodyPr>
          <a:lstStyle/>
          <a:p>
            <a:pPr algn="l"/>
            <a:r>
              <a:rPr sz="1250" b="1" i="0">
                <a:solidFill>
                  <a:srgbClr val="5F6A67"/>
                </a:solidFill>
                <a:latin typeface="Segoe UI"/>
              </a:rPr>
              <a:t>The clinic's stated rationale</a:t>
            </a:r>
          </a:p>
        </p:txBody>
      </p:sp>
      <p:sp>
        <p:nvSpPr>
          <p:cNvPr id="12" name="TextBox 11"/>
          <p:cNvSpPr txBox="1"/>
          <p:nvPr/>
        </p:nvSpPr>
        <p:spPr>
          <a:xfrm>
            <a:off x="868680" y="2971800"/>
            <a:ext cx="5120640" cy="1645920"/>
          </a:xfrm>
          <a:prstGeom prst="rect">
            <a:avLst/>
          </a:prstGeom>
          <a:noFill/>
        </p:spPr>
        <p:txBody>
          <a:bodyPr wrap="square" lIns="18288" rIns="18288" tIns="18288" bIns="18288" anchor="t">
            <a:spAutoFit/>
          </a:bodyPr>
          <a:lstStyle/>
          <a:p>
            <a:pPr algn="l"/>
            <a:r>
              <a:rPr sz="1500" b="0" i="0">
                <a:solidFill>
                  <a:srgbClr val="46524F"/>
                </a:solidFill>
                <a:latin typeface="Segoe UI"/>
              </a:rPr>
              <a:t>The sheet lists blood pressure among the conditions EDTA will control, next to opening blocked arteries.</a:t>
            </a:r>
          </a:p>
        </p:txBody>
      </p:sp>
      <p:sp>
        <p:nvSpPr>
          <p:cNvPr id="13" name="TextBox 12"/>
          <p:cNvSpPr txBox="1"/>
          <p:nvPr/>
        </p:nvSpPr>
        <p:spPr>
          <a:xfrm>
            <a:off x="868680" y="4663440"/>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clinic's treatment notes</a:t>
            </a:r>
          </a:p>
        </p:txBody>
      </p:sp>
      <p:sp>
        <p:nvSpPr>
          <p:cNvPr id="14" name="Rounded Rectangle 13"/>
          <p:cNvSpPr/>
          <p:nvPr/>
        </p:nvSpPr>
        <p:spPr>
          <a:xfrm>
            <a:off x="6263640" y="1856232"/>
            <a:ext cx="2651760" cy="347472"/>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Regulator safety warning</a:t>
            </a:r>
          </a:p>
        </p:txBody>
      </p:sp>
      <p:sp>
        <p:nvSpPr>
          <p:cNvPr id="15" name="TextBox 14"/>
          <p:cNvSpPr txBox="1"/>
          <p:nvPr/>
        </p:nvSpPr>
        <p:spPr>
          <a:xfrm>
            <a:off x="6263640" y="2331720"/>
            <a:ext cx="5196535" cy="1097280"/>
          </a:xfrm>
          <a:prstGeom prst="rect">
            <a:avLst/>
          </a:prstGeom>
          <a:noFill/>
        </p:spPr>
        <p:txBody>
          <a:bodyPr wrap="square" lIns="18288" rIns="18288" tIns="18288" bIns="18288" anchor="t">
            <a:spAutoFit/>
          </a:bodyPr>
          <a:lstStyle/>
          <a:p>
            <a:pPr algn="l"/>
            <a:r>
              <a:rPr sz="1700" b="0" i="0">
                <a:solidFill>
                  <a:srgbClr val="15201E"/>
                </a:solidFill>
                <a:latin typeface="Segoe UI"/>
              </a:rPr>
              <a:t>No source here shows it lowers blood pressure; FDA warns of kidney failure and death.</a:t>
            </a:r>
          </a:p>
        </p:txBody>
      </p:sp>
      <p:sp>
        <p:nvSpPr>
          <p:cNvPr id="16" name="TextBox 15"/>
          <p:cNvSpPr txBox="1"/>
          <p:nvPr/>
        </p:nvSpPr>
        <p:spPr>
          <a:xfrm>
            <a:off x="6263640" y="3474720"/>
            <a:ext cx="5196535" cy="320040"/>
          </a:xfrm>
          <a:prstGeom prst="rect">
            <a:avLst/>
          </a:prstGeom>
          <a:noFill/>
        </p:spPr>
        <p:txBody>
          <a:bodyPr wrap="square" lIns="18288" rIns="18288" tIns="18288" bIns="18288" anchor="t">
            <a:spAutoFit/>
          </a:bodyPr>
          <a:lstStyle/>
          <a:p>
            <a:pPr algn="l"/>
            <a:r>
              <a:rPr sz="1250" b="1" i="0">
                <a:solidFill>
                  <a:srgbClr val="5F6A67"/>
                </a:solidFill>
                <a:latin typeface="Segoe UI"/>
              </a:rPr>
              <a:t>What this means for you</a:t>
            </a:r>
          </a:p>
        </p:txBody>
      </p:sp>
      <p:sp>
        <p:nvSpPr>
          <p:cNvPr id="17" name="TextBox 16"/>
          <p:cNvSpPr txBox="1"/>
          <p:nvPr/>
        </p:nvSpPr>
        <p:spPr>
          <a:xfrm>
            <a:off x="6263640" y="3794760"/>
            <a:ext cx="5196535" cy="1188720"/>
          </a:xfrm>
          <a:prstGeom prst="rect">
            <a:avLst/>
          </a:prstGeom>
          <a:noFill/>
        </p:spPr>
        <p:txBody>
          <a:bodyPr wrap="square" lIns="18288" rIns="18288" tIns="18288" bIns="18288" anchor="t">
            <a:spAutoFit/>
          </a:bodyPr>
          <a:lstStyle/>
          <a:p>
            <a:pPr algn="l"/>
            <a:r>
              <a:rPr sz="1500" b="0" i="0">
                <a:solidFill>
                  <a:srgbClr val="46524F"/>
                </a:solidFill>
                <a:latin typeface="Segoe UI"/>
              </a:rPr>
              <a:t>Blood pressure medicines help prevent heart attack, stroke and kidney disease. Do not reduce or stop them in favor of chelation; ask your prescriber about anything new.</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Keep taking prescribed medicine; chelation needs a specialist.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What Is High Blood Pressure?; NHLBI, High Blood Pressure: Diagnosis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55447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554479"/>
          </a:xfrm>
          <a:prstGeom prst="rect">
            <a:avLst/>
          </a:prstGeom>
          <a:noFill/>
        </p:spPr>
        <p:txBody>
          <a:bodyPr wrap="square" lIns="18288" rIns="18288" tIns="18288" bIns="18288" anchor="t">
            <a:spAutoFit/>
          </a:bodyPr>
          <a:lstStyle/>
          <a:p>
            <a:pPr algn="l"/>
            <a:r>
              <a:rPr sz="3100" b="0" i="0">
                <a:solidFill>
                  <a:srgbClr val="0A3F3C"/>
                </a:solidFill>
                <a:latin typeface="Georgia"/>
              </a:rPr>
              <a:t>“In most people, BP values change appreciably from hour to hour”</a:t>
            </a:r>
          </a:p>
        </p:txBody>
      </p:sp>
      <p:sp>
        <p:nvSpPr>
          <p:cNvPr id="10" name="TextBox 9"/>
          <p:cNvSpPr txBox="1"/>
          <p:nvPr/>
        </p:nvSpPr>
        <p:spPr>
          <a:xfrm>
            <a:off x="868680" y="288035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2015-12-15</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Readings change through the day</a:t>
            </a:r>
          </a:p>
          <a:p>
            <a:pPr algn="l">
              <a:spcAft>
                <a:spcPts val="1275"/>
              </a:spcAft>
            </a:pPr>
            <a:r>
              <a:rPr sz="1700" b="0" i="0">
                <a:solidFill>
                  <a:srgbClr val="15201E"/>
                </a:solidFill>
                <a:latin typeface="Segoe UI"/>
              </a:rPr>
              <a:t>Diagnose from repeated readings</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Criticism of blood pressure medicines</a:t>
            </a:r>
          </a:p>
          <a:p>
            <a:pPr algn="l">
              <a:spcAft>
                <a:spcPts val="1275"/>
              </a:spcAft>
            </a:pPr>
            <a:r>
              <a:rPr sz="1700" b="0" i="0">
                <a:solidFill>
                  <a:srgbClr val="15201E"/>
                </a:solidFill>
                <a:latin typeface="Segoe UI"/>
              </a:rPr>
              <a:t>Footsoaks and his own "normal" range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point on repeated readings fits; his remedies lack support.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Over 180/120 with chest pain or other symptoms: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Face droop, arm weakness, speech trouble: call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Over 180/120, no symptoms: recheck, then call</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Unsteady on standing: call prescriber; fainting, 911</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Repeated irregular-heartbeat warnings: book an assessment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Over 180/120 with symptoms: call 911.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NHLBI, High Blood Pressure: Diagnosis; MedlinePlus, Blood pressure monitors for home; U.S. Food and Drug Administration, Sodium in Your Diet; National Institute on Aging, High Blood Pressure and Older Adults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that your cuff fits</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Take one reading properly</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Log morning and evening for 5 days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Look at one sodium source</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Keep taking your medicine</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checking that your cuff fits.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NHLBI — High Blood Pressure: What Is High Blood Pressure?</a:t>
            </a:r>
          </a:p>
          <a:p>
            <a:pPr algn="l">
              <a:spcAft>
                <a:spcPts val="1200"/>
              </a:spcAft>
            </a:pPr>
            <a:r>
              <a:rPr sz="1600" b="0" i="0">
                <a:solidFill>
                  <a:srgbClr val="46524F"/>
                </a:solidFill>
                <a:latin typeface="Segoe UI"/>
              </a:rPr>
              <a:t>NHLBI — High Blood Pressure: Diagnosis</a:t>
            </a:r>
          </a:p>
          <a:p>
            <a:pPr algn="l">
              <a:spcAft>
                <a:spcPts val="1200"/>
              </a:spcAft>
            </a:pPr>
            <a:r>
              <a:rPr sz="1600" b="0" i="0">
                <a:solidFill>
                  <a:srgbClr val="46524F"/>
                </a:solidFill>
                <a:latin typeface="Segoe UI"/>
              </a:rPr>
              <a:t>NHLBI — High Blood Pressure: Symptoms</a:t>
            </a:r>
          </a:p>
          <a:p>
            <a:pPr algn="l">
              <a:spcAft>
                <a:spcPts val="1200"/>
              </a:spcAft>
            </a:pPr>
            <a:r>
              <a:rPr sz="1600" b="0" i="0">
                <a:solidFill>
                  <a:srgbClr val="46524F"/>
                </a:solidFill>
                <a:latin typeface="Segoe UI"/>
              </a:rPr>
              <a:t>NHLBI — High Blood Pressure: Causes and Risk Factors</a:t>
            </a:r>
          </a:p>
          <a:p>
            <a:pPr algn="l">
              <a:spcAft>
                <a:spcPts val="1200"/>
              </a:spcAft>
            </a:pPr>
            <a:r>
              <a:rPr sz="1600" b="0" i="0">
                <a:solidFill>
                  <a:srgbClr val="46524F"/>
                </a:solidFill>
                <a:latin typeface="Segoe UI"/>
              </a:rPr>
              <a:t>NHLBI — High Blood Pressure: Treatment</a:t>
            </a:r>
          </a:p>
          <a:p>
            <a:pPr algn="l">
              <a:spcAft>
                <a:spcPts val="1200"/>
              </a:spcAft>
            </a:pPr>
            <a:r>
              <a:rPr sz="1600" b="0" i="0">
                <a:solidFill>
                  <a:srgbClr val="46524F"/>
                </a:solidFill>
                <a:latin typeface="Segoe UI"/>
              </a:rPr>
              <a:t>NHLBI — DASH Eating Plan</a:t>
            </a:r>
          </a:p>
          <a:p>
            <a:pPr algn="l">
              <a:spcAft>
                <a:spcPts val="1200"/>
              </a:spcAft>
            </a:pPr>
            <a:r>
              <a:rPr sz="1600" b="0" i="0">
                <a:solidFill>
                  <a:srgbClr val="46524F"/>
                </a:solidFill>
                <a:latin typeface="Segoe UI"/>
              </a:rPr>
              <a:t>National Institute on Aging — High Blood Pressure and Older Adults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Blood pressure monitors for home</a:t>
            </a:r>
          </a:p>
          <a:p>
            <a:pPr algn="l">
              <a:spcAft>
                <a:spcPts val="1200"/>
              </a:spcAft>
            </a:pPr>
            <a:r>
              <a:rPr sz="1600" b="0" i="0">
                <a:solidFill>
                  <a:srgbClr val="46524F"/>
                </a:solidFill>
                <a:latin typeface="Segoe UI"/>
              </a:rPr>
              <a:t>MedlinePlus — Measuring Blood Pressure</a:t>
            </a:r>
          </a:p>
          <a:p>
            <a:pPr algn="l">
              <a:spcAft>
                <a:spcPts val="1200"/>
              </a:spcAft>
            </a:pPr>
            <a:r>
              <a:rPr sz="1600" b="0" i="0">
                <a:solidFill>
                  <a:srgbClr val="46524F"/>
                </a:solidFill>
                <a:latin typeface="Segoe UI"/>
              </a:rPr>
              <a:t>U.S. Food and Drug Administration — Sodium in Your Diet</a:t>
            </a:r>
          </a:p>
          <a:p>
            <a:pPr algn="l">
              <a:spcAft>
                <a:spcPts val="1200"/>
              </a:spcAft>
            </a:pPr>
            <a:r>
              <a:rPr sz="1600" b="0" i="0">
                <a:solidFill>
                  <a:srgbClr val="46524F"/>
                </a:solidFill>
                <a:latin typeface="Segoe UI"/>
              </a:rPr>
              <a:t>Pakistan Institute of Medical Advancement — Printed brochure set, 8 pages (pages cited individually)</a:t>
            </a:r>
          </a:p>
          <a:p>
            <a:pPr algn="l">
              <a:spcAft>
                <a:spcPts val="1200"/>
              </a:spcAft>
            </a:pPr>
            <a:r>
              <a:rPr sz="1600" b="0" i="0">
                <a:solidFill>
                  <a:srgbClr val="46524F"/>
                </a:solidFill>
                <a:latin typeface="Segoe UI"/>
              </a:rPr>
              <a:t>U.S. Food and Drug Administration — Questions and Answers on Unapproved Chelation Products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3 more warning-sign sources.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BLOOD PRESSURE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17</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How often should I measure at home, and which readings should I bring?</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my cuff the right size, and is my monitor an approved device?</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blood pressure target is right for me?</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or supplements be raising my readings?</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