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پچھلے سال کی شرح</c:v>
                </c:pt>
              </c:strCache>
            </c:strRef>
          </c:tx>
          <c:spPr>
            <a:solidFill>
              <a:srgbClr val="0E5753"/>
            </a:solidFill>
          </c:spPr>
          <c:cat>
            <c:strRef>
              <c:f>Sheet1!$A$2:$A$8</c:f>
              <c:strCache>
                <c:ptCount val="7"/>
                <c:pt idx="0">
                  <c:v>عمر 60+</c:v>
                </c:pt>
                <c:pt idx="1">
                  <c:v>عمر 45–59</c:v>
                </c:pt>
                <c:pt idx="2">
                  <c:v>عمر 30–44</c:v>
                </c:pt>
                <c:pt idx="3">
                  <c:v>عمر 18–29</c:v>
                </c:pt>
                <c:pt idx="4">
                  <c:v>مرد</c:v>
                </c:pt>
                <c:pt idx="5">
                  <c:v>خواتین</c:v>
                </c:pt>
                <c:pt idx="6">
                  <c:v>تمام بالغ</c:v>
                </c:pt>
              </c:strCache>
            </c:strRef>
          </c:cat>
          <c:val>
            <c:numRef>
              <c:f>Sheet1!$B$2:$B$8</c:f>
              <c:numCache>
                <c:formatCode>General</c:formatCode>
                <c:ptCount val="7"/>
                <c:pt idx="0">
                  <c:v>0.09</c:v>
                </c:pt>
                <c:pt idx="1">
                  <c:v>0.20600000000000002</c:v>
                </c:pt>
                <c:pt idx="2">
                  <c:v>0.22699999999999998</c:v>
                </c:pt>
                <c:pt idx="3">
                  <c:v>0.223</c:v>
                </c:pt>
                <c:pt idx="4">
                  <c:v>0.14300000000000002</c:v>
                </c:pt>
                <c:pt idx="5">
                  <c:v>0.23399999999999999</c:v>
                </c:pt>
                <c:pt idx="6">
                  <c:v>0.191</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0.25"/>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ذہنی دباؤ، بےچینی اور ان کے درمیان حد کے بارے میں ہے۔ ان سلائیڈز کی ہر بات صحتِ عامہ کے ذرائع سے ہے، زیادہ تر نیشنل انسٹی ٹیوٹ آف مینٹل ہیلتھ سے، اور ہر سلائیڈ اپنا ماخذ بتاتی ہے۔ یہ عمومی تعلیم ہے، جانچ نہیں۔ اگر یہاں کوئی ابھی مشکل میں ہے تو 988 لائف لائن کال یا ٹیکسٹ پر دستیاب ہے۔</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سوال سے آغاز کریں جو زیادہ تر لوگ اونچی آواز میں نہیں پوچھتے: دباؤ کب علاج کے قابل ہے؟ جواب یہ نہیں کہ کسی دن کتنا برا لگتا ہے۔ اصل بات یہ ہے کہ کیا یہ ختم ہوتا ہے، کیا یہ پھیلتا ہے، اور کیا یہ آپ کے کاموں کو بدل رہا ہے۔ باقی نشست میں یہی خیال ذہن میں رکھیں۔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ترتیب سمجھائیں۔ کوئی بیرونی چیز دباؤ پیدا کرتی ہے۔ ذہن اور جسم فکر، تناؤ، درد اور نیند کی کمی سے ردِعمل دیتے ہیں۔ عموماً صورتحال حل ہونے پر یہ تھم جاتا ہے۔ جو بےچینی ختم نہ ہو، کئی حالات میں ظاہر ہو اور وقت کے ساتھ بڑھے وہ بےچینی کا عارضہ ہو سکتی ہے۔ واضح کریں کہ یہ تصویری وضاحت ہے، جانچ کا آلہ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جدول NIMH کے موازنے پر مبنی ہے۔ عام دباؤ کی بیرونی وجہ ہوتی ہے اور صورتحال حل ہونے پر ختم ہو جاتا ہے۔ بےچینی کسی موجودہ خطرے کے بغیر بھی ہو سکتی ہے، اور عمومی بےچینی کے عارضے میں فکر کم از کم چھ مہینے رہتی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موازنے کا دوسرا حصہ۔ عام دباؤ صورتحال کے مطابق ہوتا ہے؛ مدد طلب بےچینی تناسب سے زیادہ ہوتی ہے اور زندگی میں رکاوٹ بنتی ہے۔ آخری قطار کی طرف اشارہ کریں: کترانا۔ یہ پوچھنا کہ آپ نے کیا چھوڑ دیا ہے، اس پورے موضوع کا سب سے مفید سوال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بےچینی کے عارضے عام ہیں۔ پچھلے سال تقریباً ہر پانچ میں سے ایک امریکی بالغ کو یہ تھا، اور تقریباً ایک تہائی کو زندگی میں کبھی ہوگا۔ یہ اعداد بلند آواز میں کہنا اہم ہے، کیونکہ بےچینی کے بہت سے مریض سمجھتے ہیں کہ وہ اکیلے ہیں۔ ایسا نہیں، اور یہ کیفیات قابلِ علاج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وہ تقسیم ہے جو NIMH شائع کرتا ہے۔ پچھلے سال بےچینی کے عارضے خواتین میں مردوں سے زیادہ تھے، اور کم عمر بالغوں کے گروپوں میں شرح ملتی جلتی مگر 60 کے بعد کم تھی۔ واضح کریں کہ یہ 2001 سے 2003 کے سروے کا ڈیٹا ہے، جو اس صفحے پر NIMH کے تازہ ترین قومی اعداد 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وہ علامات ہیں جن پر NIMH زور دیتا ہے۔ رکاوٹ، کترانا، اور ہر وقت موجود علامات۔ عمومی بےچینی کے عارضے میں کم از کم چھ مہینے زیادہ تر دنوں میں بےقابو فکر۔ اور ایسی بےچینی جو اسکول، کام یا گھر میں مسائل پیدا کرے۔ ان میں سے کوئی بھی معالج سے بات کرنے کی اچھی وجہ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پینک اٹیک کی الگ سلائیڈ اس لیے ہے کہ یہ بہت خوفناک ہوتے ہیں۔ یہ بالکل دل کے دورے جیسے لگ سکتے ہیں۔ NIMH کے مطابق یہ بذاتِ خود جان لیوا نہیں، اور ایک اٹیک عارضہ نہیں۔ مگر سینے کے درد کو ہمیشہ دل کا مسئلہ سمجھیں جب تک ڈاکٹر کچھ اور نہ کہے۔ انتباہی سلائیڈ اس کا احاطہ کرتی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بےچینی ذہنی کے ساتھ جسمانی بھی ہے۔ عمومی بےچینی بےقراری، نیند کی خرابی، سر درد، پیٹ درد، پسینہ اور سانس پھولنا لا سکتی ہے۔ بعض جسمانی مسائل، جیسے تھائرائیڈ یا دل کی دھڑکن کی بیماریاں، خطرے کے عوامل ہیں، اور کیفین اور بعض دوائیں علامات بدتر کر سکتی ہیں۔ اسی لیے اچھی جانچ میں معائنہ اور لیب ٹیسٹ شامل 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ہے جو مدد کرتا ہے۔ بنیادی علاج بات چیت کی تھراپی اور دوا ہیں، اکثر ایک ساتھ۔ CBT معیاری تھراپی ہے۔ ورزش، مائنڈفلنس، کم کیفین اور پوری نیند علاج کے ساتھ مدد دیتے ہیں۔ بینزوڈائزپین کے طویل استعمال، کاوا، اور کسی بھی تجویز کردہ دوا کو اچانک بند کرنے میں احتیاط کریں۔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دواؤں کے بارے میں چند عملی باتیں۔ اینٹی ڈپریسنٹ اثر کرنے میں کئی ہفتے لے سکتی ہیں، اس لیے چند دن بعد ہمت نہ ہاریں۔ پچیس سال سے کم عمر کے افراد پر شروع میں زیادہ نظر رکھنی چاہیے۔ بینزوڈائزپین عادت اور انحصار کی وجہ سے عموماً مختصر مدت کے لیے ہوتی ہیں۔ اور کوئی بھی تجویز کردہ دوا خود سے بند نہ کرے؛ جلد بند کرنا نقصان دہ ہو سکتا ہے۔ فارماسسٹ دوا سمجھا سکتا ہے اور سپلیمنٹس کے تعامل جانچ سکتا ہے، مگر بےچینی کی تشخیص یا نفسیاتی دواؤں میں تبدیلی نہیں کرتا۔</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لکھا کہ بےچینی حیاتیات کا معاملہ ہے، نفسیات کا نہیں۔ موجودہ رہنمائی متفق ہے کہ جسمانی علامات حقیقی ہیں، اور مریض اکثر محسوس کرتے ہیں کہ اس پر ان کی بات نہیں مانی جاتی۔ بےچینی کا ان کا آکسیجن ماڈل، ان کے قدرتی علاج، اور علاج کے طور پر پیش کیے گئے طریقے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پر فوری عمل ضروری ہے۔ پہلی بات واضح طور پر پڑھیں: خودکشی کے خیالات ہوں تو ابھی 988 پر کال یا ٹیکسٹ کریں، یا جان کو خطرہ ہو تو 911 پر۔ سینے کا درد ہو تو 911۔ الکحل یا بینزوڈائزپین سے واپسی خطرناک ہو سکتی ہے۔ یہ فہرست پراپر ہیلتھ کی حفاظتی عبارت ہے جس کی فارماسسٹ سے منظوری باقی ہے، اس لیے اسے عمومی رہنمائی کے طور پر پیش کریں۔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قدم۔ پہلا سب سے مفید ہے: لکھیں کہ آپ نے کیا کرنا چھوڑ دیا ہے کیونکہ اس سے برا محسوس ہوتا ہے۔ پھر بنیادی معالج سے بات کریں، نام لے کر تھراپی کا پوچھیں، کیفین اور نیند کا ایمانداری سے جائزہ لیں، اور ہر سپلیمنٹ فارماسسٹ کے پاس لائیں۔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ہر بات ان ذرائع سے ہے، زیادہ تر نیشنل انسٹی ٹیوٹ آف مینٹل ہیلتھ، اور ساتھ NCCIH اور MedlinePlus۔ ہر صفحہ محفوظ کر کے لفظ بہ لفظ جانچا گیا۔ تمام دعووں کی مکمل فہرست، ہر ایک کے اصل اقتباس کے ساتھ، موضوع کے حوالہ جات والے صفحے پر موجود ہے۔ فوری مدد کی علامات ان ذرائع کا بھی حوالہ دیتی ہیں: MedlinePlus — Heart Attack؛ MedlinePlus — Alcohol withdrawal؛ NIDDK — Hyperthyroidism (Overactive Thyroid)؛ MedlinePlus — Heart palpitations۔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988 لائف لائن کسی بھی وقت کال یا ٹیکسٹ پر دستیاب ہے۔ یہ لیکچر جائزے کا نسخہ ہے اور ابھی فارماسسٹ سے منظور شدہ نہیں، اور اس میں کچھ بھی کسی نفسیاتی دوا کو بدلنے کی وجہ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بےچینی اور ذہنی دباؤ: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عام دباؤ کہاں ختم ہوتا ہے، جسم اس کا حصہ کیوں ہے، اور کیا مدد کرتا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Anxiety Disorders; NIMH, I'm So Stressed Out! Fact Sheet</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عام ذہنی دباؤ کب علاج کے قابل بن جاتا ہے؟</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ایسی بےچینی پر نظر رکھیں جو ختم نہ ہو اور آپ کے کام بدل دے۔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Anxiety Disorders; NIMH, I'm So Stressed Out! Fact Sheet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دباؤ عموماً اپنی وجہ کے ساتھ تھم جاتا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ایک وجہ</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کوئی بیرونی چیز: آخری تاریخ، بیماری، جھگڑا۔</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دباؤ کا ردِعمل</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ذہن اور جسم ردِعمل دیتے ہیں: فکر، تناؤ، درد، نیند کی کمی۔</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یہ تھم جاتا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عام دباؤ صورتحال حل ہونے پر ختم ہو جاتا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یا یہ رہ جاتا ہے</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جو بےچینی ختم نہ ہو، کئی حالات میں پھیلے اور بڑھے وہ عارضہ ہو سکتی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جو بےچینی رہے، پھیلے اور بڑھے وہ عارضہ ہو سکتی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I'm So Stressed Out! Fact Sheet; NIMH, Generalized Anxiety Disorder: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دباؤ یا بےچینی: وجہ اور دورانیہ</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4401090"/>
                <a:gridCol w="4401090"/>
                <a:gridCol w="2292234"/>
              </a:tblGrid>
              <a:tr h="640079">
                <a:tc>
                  <a:txBody>
                    <a:bodyPr/>
                    <a:lstStyle/>
                    <a:p>
                      <a:pPr algn="r" rtl="1">
                        <a:lnSpc>
                          <a:spcPct val="125000"/>
                        </a:lnSpc>
                      </a:pPr>
                      <a:r>
                        <a:rPr sz="1344" b="0" i="0" lang="ur-PK">
                          <a:solidFill>
                            <a:srgbClr val="46524F"/>
                          </a:solidFill>
                          <a:latin typeface="Segoe UI"/>
                          <a:cs typeface="Noto Nastaliq Urdu"/>
                        </a:rPr>
                        <a:t>توجہ طلب بےچینی</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عام دباؤ</a:t>
                      </a:r>
                    </a:p>
                  </a:txBody>
                  <a:tcPr marL="128016" marR="128016" anchor="ctr">
                    <a:solidFill>
                      <a:srgbClr val="EFECE4"/>
                    </a:solidFill>
                  </a:tcPr>
                </a:tc>
                <a:tc>
                  <a:txBody>
                    <a:bodyPr/>
                    <a:lstStyle/>
                    <a:p>
                      <a:pPr algn="r" rtl="1">
                        <a:lnSpc>
                          <a:spcPct val="125000"/>
                        </a:lnSpc>
                      </a:pP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دباؤ پر آپ کا ردِعمل؛ کسی موجودہ خطرے کے بغیر بھی ہو سکتی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کوئی بیرونی وجہ، جیسے بڑا امتحان یا جھگڑا۔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یہ کہاں سے آتا ہے</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برقرار رہتی ہے۔ </a:t>
                      </a:r>
                      <a:r>
                        <a:rPr sz="1823" b="0" i="0" lang="en-US">
                          <a:solidFill>
                            <a:srgbClr val="15201E"/>
                          </a:solidFill>
                          <a:latin typeface="Segoe UI"/>
                        </a:rPr>
                        <a:t>‎GAD‎</a:t>
                      </a:r>
                      <a:r>
                        <a:rPr sz="1823" b="0" i="0" lang="ur-PK">
                          <a:solidFill>
                            <a:srgbClr val="15201E"/>
                          </a:solidFill>
                          <a:latin typeface="Segoe UI"/>
                          <a:cs typeface="Noto Nastaliq Urdu"/>
                        </a:rPr>
                        <a:t> میں: کم از کم </a:t>
                      </a:r>
                      <a:r>
                        <a:rPr sz="1823" b="0" i="0" lang="en-US">
                          <a:solidFill>
                            <a:srgbClr val="15201E"/>
                          </a:solidFill>
                          <a:latin typeface="Segoe UI"/>
                        </a:rPr>
                        <a:t>‎6‎</a:t>
                      </a:r>
                      <a:r>
                        <a:rPr sz="1823" b="0" i="0" lang="ur-PK">
                          <a:solidFill>
                            <a:srgbClr val="15201E"/>
                          </a:solidFill>
                          <a:latin typeface="Segoe UI"/>
                          <a:cs typeface="Noto Nastaliq Urdu"/>
                        </a:rPr>
                        <a:t> مہینے زیادہ تر دنوں میں بےقابو فکر۔</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صورتحال حل ہونے پر ختم ہو جاتا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کتنی دیر رہتا ہے</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پوچھیں: کیا کوئی بیرونی وجہ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I'm So Stressed Out! Fact Sheet; NIMH, Generalized Anxiety Disorder: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حد ہے: برقرار رہنا اور رکاوٹ بننا</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4590792"/>
                <a:gridCol w="4590792"/>
                <a:gridCol w="1912830"/>
              </a:tblGrid>
              <a:tr h="640079">
                <a:tc>
                  <a:txBody>
                    <a:bodyPr/>
                    <a:lstStyle/>
                    <a:p>
                      <a:pPr algn="r" rtl="1">
                        <a:lnSpc>
                          <a:spcPct val="125000"/>
                        </a:lnSpc>
                      </a:pPr>
                      <a:r>
                        <a:rPr sz="1344" b="0" i="0" lang="ur-PK">
                          <a:solidFill>
                            <a:srgbClr val="46524F"/>
                          </a:solidFill>
                          <a:latin typeface="Segoe UI"/>
                          <a:cs typeface="Noto Nastaliq Urdu"/>
                        </a:rPr>
                        <a:t>توجہ طلب بےچینی</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عام دباؤ</a:t>
                      </a:r>
                    </a:p>
                  </a:txBody>
                  <a:tcPr marL="128016" marR="128016" anchor="ctr">
                    <a:solidFill>
                      <a:srgbClr val="EFECE4"/>
                    </a:solidFill>
                  </a:tcPr>
                </a:tc>
                <a:tc>
                  <a:txBody>
                    <a:bodyPr/>
                    <a:lstStyle/>
                    <a:p>
                      <a:pPr algn="r" rtl="1">
                        <a:lnSpc>
                          <a:spcPct val="125000"/>
                        </a:lnSpc>
                      </a:pP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صورتحال کے تناسب سے کہیں زیادہ۔</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صورتحال کے مطابق؛ آخری تاریخ پوری کرنے میں مدد بھی دے سکتا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شدت</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روزمرہ زندگی میں رکاوٹ؛ آپ چیزوں سے کترانے لگتے 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ناگوار، مگر آپ کام کرتے رہتے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زندگی پر اثر</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خود سے پوچھیں: میں نے کیا کرنا چھوڑ دیا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Anxiety Disorders; NIMH, Any Anxiety Disorder (statistics)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‎19.1%‎</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پچھلے سال بےچینی کے عارضے والے امریکی بالغ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‎31.1%‎</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زندگی میں کبھی نہ کبھی</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بےچینی کے عارضے عام ہیں، اور قابلِ علاج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NIMH, Any Anxiety Disorder (statistics)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خواتین اور کم عمر بالغوں میں بےچینی زیادہ</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پچھلے سال بےچینی کے کسی عارضے والے امریکی بالغ</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کا مطالعہ ہوا</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en-US">
                <a:solidFill>
                  <a:srgbClr val="15201E"/>
                </a:solidFill>
                <a:latin typeface="Segoe UI"/>
              </a:rPr>
              <a:t>‎18‎</a:t>
            </a:r>
            <a:r>
              <a:rPr sz="1200" b="0" i="0" lang="ur-PK">
                <a:solidFill>
                  <a:srgbClr val="15201E"/>
                </a:solidFill>
                <a:latin typeface="Segoe UI"/>
                <a:cs typeface="Noto Nastaliq Urdu"/>
              </a:rPr>
              <a:t> سال اور زیادہ عمر کے امریکی بالغ، ایک قومی نمائندہ، گھروں میں آمنے سامنے سروے (</a:t>
            </a:r>
            <a:r>
              <a:rPr sz="1200" b="0" i="0" lang="en-US">
                <a:solidFill>
                  <a:srgbClr val="15201E"/>
                </a:solidFill>
                <a:latin typeface="Segoe UI"/>
              </a:rPr>
              <a:t>‎NCS-R‎</a:t>
            </a:r>
            <a:r>
              <a:rPr sz="1200" b="0" i="0" lang="ur-PK">
                <a:solidFill>
                  <a:srgbClr val="15201E"/>
                </a:solidFill>
                <a:latin typeface="Segoe UI"/>
                <a:cs typeface="Noto Nastaliq Urdu"/>
              </a:rPr>
              <a:t>)۔</a:t>
            </a:r>
          </a:p>
          <a:p>
            <a:pPr algn="r" rtl="1">
              <a:lnSpc>
                <a:spcPct val="125000"/>
              </a:lnSpc>
              <a:spcAft>
                <a:spcPts val="937"/>
              </a:spcAft>
            </a:pPr>
            <a:r>
              <a:rPr sz="1200" b="0" i="0" lang="ur-PK">
                <a:solidFill>
                  <a:srgbClr val="15201E"/>
                </a:solidFill>
                <a:latin typeface="Segoe UI"/>
                <a:cs typeface="Noto Nastaliq Urdu"/>
              </a:rPr>
              <a:t>انٹرویو فروری </a:t>
            </a:r>
            <a:r>
              <a:rPr sz="1200" b="0" i="0" lang="en-US">
                <a:solidFill>
                  <a:srgbClr val="15201E"/>
                </a:solidFill>
                <a:latin typeface="Segoe UI"/>
              </a:rPr>
              <a:t>‎2001‎</a:t>
            </a:r>
            <a:r>
              <a:rPr sz="1200" b="0" i="0" lang="ur-PK">
                <a:solidFill>
                  <a:srgbClr val="15201E"/>
                </a:solidFill>
                <a:latin typeface="Segoe UI"/>
                <a:cs typeface="Noto Nastaliq Urdu"/>
              </a:rPr>
              <a:t> سے اپریل </a:t>
            </a:r>
            <a:r>
              <a:rPr sz="1200" b="0" i="0" lang="en-US">
                <a:solidFill>
                  <a:srgbClr val="15201E"/>
                </a:solidFill>
                <a:latin typeface="Segoe UI"/>
              </a:rPr>
              <a:t>‎2003‎</a:t>
            </a:r>
            <a:r>
              <a:rPr sz="1200" b="0" i="0" lang="ur-PK">
                <a:solidFill>
                  <a:srgbClr val="15201E"/>
                </a:solidFill>
                <a:latin typeface="Segoe UI"/>
                <a:cs typeface="Noto Nastaliq Urdu"/>
              </a:rPr>
              <a:t> تک ہوئے؛ بےچینی کے عارضے </a:t>
            </a:r>
            <a:r>
              <a:rPr sz="1200" b="0" i="0" lang="en-US">
                <a:solidFill>
                  <a:srgbClr val="15201E"/>
                </a:solidFill>
                <a:latin typeface="Segoe UI"/>
              </a:rPr>
              <a:t>‎5,692‎</a:t>
            </a:r>
            <a:r>
              <a:rPr sz="1200" b="0" i="0" lang="ur-PK">
                <a:solidFill>
                  <a:srgbClr val="15201E"/>
                </a:solidFill>
                <a:latin typeface="Segoe UI"/>
                <a:cs typeface="Noto Nastaliq Urdu"/>
              </a:rPr>
              <a:t> بالغوں میں جانچے گئے۔</a:t>
            </a:r>
          </a:p>
          <a:p>
            <a:pPr algn="r" rtl="1">
              <a:lnSpc>
                <a:spcPct val="125000"/>
              </a:lnSpc>
              <a:spcAft>
                <a:spcPts val="937"/>
              </a:spcAft>
            </a:pPr>
            <a:r>
              <a:rPr sz="1200" b="0" i="0" lang="ur-PK">
                <a:solidFill>
                  <a:srgbClr val="15201E"/>
                </a:solidFill>
                <a:latin typeface="Segoe UI"/>
                <a:cs typeface="Noto Nastaliq Urdu"/>
              </a:rPr>
              <a:t>ہر پٹی پچھلے سال بےچینی کے کسی عارضے والوں کا تناسب ہے۔ کوئی علاج نہیں دیا گیا؛ یہ سروے ہے۔</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a:t>
            </a:r>
            <a:r>
              <a:rPr sz="1104" b="0" i="0" lang="en-US">
                <a:solidFill>
                  <a:srgbClr val="7A5300"/>
                </a:solidFill>
                <a:latin typeface="Segoe UI"/>
              </a:rPr>
              <a:t>‎2001–2003‎</a:t>
            </a:r>
            <a:r>
              <a:rPr sz="1104" b="0" i="0" lang="ur-PK">
                <a:solidFill>
                  <a:srgbClr val="7A5300"/>
                </a:solidFill>
                <a:latin typeface="Segoe UI"/>
                <a:cs typeface="Noto Nastaliq Urdu"/>
              </a:rPr>
              <a:t> میں امریکی بالغوں کے سروے کے نتائج ہیں، آپ کے ذاتی خطرے کی پیمائش نہیں، اور نہ ہی پراپر ہیلتھ یا کلارکسن کی کسی سروس کی وضاحت۔</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‎NIMH‎</a:t>
            </a:r>
            <a:r>
              <a:rPr sz="1728" b="0" i="0" lang="ur-PK">
                <a:solidFill>
                  <a:srgbClr val="0A3F3C"/>
                </a:solidFill>
                <a:latin typeface="Segoe UI"/>
                <a:cs typeface="Noto Nastaliq Urdu"/>
              </a:rPr>
              <a:t> کے شائع کردہ </a:t>
            </a:r>
            <a:r>
              <a:rPr sz="1728" b="0" i="0" lang="en-US">
                <a:solidFill>
                  <a:srgbClr val="0A3F3C"/>
                </a:solidFill>
                <a:latin typeface="Segoe UI"/>
              </a:rPr>
              <a:t>‎2001–2003‎</a:t>
            </a:r>
            <a:r>
              <a:rPr sz="1728" b="0" i="0" lang="ur-PK">
                <a:solidFill>
                  <a:srgbClr val="0A3F3C"/>
                </a:solidFill>
                <a:latin typeface="Segoe UI"/>
                <a:cs typeface="Noto Nastaliq Urdu"/>
              </a:rPr>
              <a:t> کے قومی سروے کے اعداد۔</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I'm So Stressed Out! Fact Sheet; NIMH, Generalized Anxiety Disorder: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تین علامات کہ مدد کا وقت ہے</a:t>
            </a:r>
          </a:p>
        </p:txBody>
      </p:sp>
      <p:sp>
        <p:nvSpPr>
          <p:cNvPr id="8" name="TextBox 7"/>
          <p:cNvSpPr txBox="1"/>
          <p:nvPr/>
        </p:nvSpPr>
        <p:spPr>
          <a:xfrm>
            <a:off x="8351215" y="1783080"/>
            <a:ext cx="3291840" cy="1371600"/>
          </a:xfrm>
          <a:prstGeom prst="rect">
            <a:avLst/>
          </a:prstGeom>
          <a:noFill/>
        </p:spPr>
        <p:txBody>
          <a:bodyPr wrap="square" lIns="18288" rIns="18288" tIns="18288" bIns="18288" anchor="t">
            <a:spAutoFit/>
          </a:bodyPr>
          <a:lstStyle/>
          <a:p>
            <a:pPr algn="r" rtl="1">
              <a:lnSpc>
                <a:spcPct val="125000"/>
              </a:lnSpc>
            </a:pPr>
            <a:r>
              <a:rPr sz="7584" b="0" i="0" lang="en-US">
                <a:solidFill>
                  <a:srgbClr val="0A3F3C"/>
                </a:solidFill>
                <a:latin typeface="Georgia"/>
              </a:rPr>
              <a:t>‎6‎</a:t>
            </a:r>
            <a:r>
              <a:rPr sz="7584" b="0" i="0" lang="ur-PK">
                <a:solidFill>
                  <a:srgbClr val="0A3F3C"/>
                </a:solidFill>
                <a:latin typeface="Georgia"/>
                <a:cs typeface="Noto Nastaliq Urdu"/>
              </a:rPr>
              <a:t> ماہ</a:t>
            </a:r>
          </a:p>
        </p:txBody>
      </p:sp>
      <p:sp>
        <p:nvSpPr>
          <p:cNvPr id="9" name="TextBox 8"/>
          <p:cNvSpPr txBox="1"/>
          <p:nvPr/>
        </p:nvSpPr>
        <p:spPr>
          <a:xfrm>
            <a:off x="8534095" y="3246120"/>
            <a:ext cx="3108960" cy="548640"/>
          </a:xfrm>
          <a:prstGeom prst="rect">
            <a:avLst/>
          </a:prstGeom>
          <a:noFill/>
        </p:spPr>
        <p:txBody>
          <a:bodyPr wrap="square" lIns="18288" rIns="18288" tIns="18288" bIns="18288" anchor="t">
            <a:spAutoFit/>
          </a:bodyPr>
          <a:lstStyle/>
          <a:p>
            <a:pPr algn="r" rtl="1">
              <a:lnSpc>
                <a:spcPct val="125000"/>
              </a:lnSpc>
            </a:pPr>
            <a:r>
              <a:rPr sz="1920" b="0" i="0" lang="ur-PK">
                <a:solidFill>
                  <a:srgbClr val="46524F"/>
                </a:solidFill>
                <a:latin typeface="Segoe UI"/>
                <a:cs typeface="Noto Nastaliq Urdu"/>
              </a:rPr>
              <a:t>بےقابو فکر</a:t>
            </a:r>
          </a:p>
        </p:txBody>
      </p:sp>
      <p:sp>
        <p:nvSpPr>
          <p:cNvPr id="10" name="Oval 9"/>
          <p:cNvSpPr/>
          <p:nvPr/>
        </p:nvSpPr>
        <p:spPr>
          <a:xfrm>
            <a:off x="78574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8308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علامات روزمرہ زندگی میں رکاوٹ بنیں</a:t>
            </a:r>
          </a:p>
        </p:txBody>
      </p:sp>
      <p:sp>
        <p:nvSpPr>
          <p:cNvPr id="12" name="Oval 11"/>
          <p:cNvSpPr/>
          <p:nvPr/>
        </p:nvSpPr>
        <p:spPr>
          <a:xfrm>
            <a:off x="78574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260604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آپ چیزوں سے کترائیں، یا علامات کم نہ ہوں</a:t>
            </a:r>
          </a:p>
        </p:txBody>
      </p:sp>
      <p:sp>
        <p:nvSpPr>
          <p:cNvPr id="14" name="Oval 13"/>
          <p:cNvSpPr/>
          <p:nvPr/>
        </p:nvSpPr>
        <p:spPr>
          <a:xfrm>
            <a:off x="78574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42900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اسکول، کام یا گھر میں مسائل</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 میں سے کوئی ایک بھی معالج سے ملنے کی وجہ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NIMH, Panic Disorder: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پینک اٹیک خطرناک لگتے ہیں، مگر بذاتِ خود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کپکپی، جھنجھناہٹ، تیز دھڑکن</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بذاتِ خود جان لیوا نہیں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ایک اٹیک عارضہ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اٹیک سے بچنے کی کوشش زندگی بدل سکتی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سینے کا درد پھر بھی </a:t>
            </a:r>
            <a:r>
              <a:rPr sz="1728" b="0" i="0" lang="en-US">
                <a:solidFill>
                  <a:srgbClr val="0A3F3C"/>
                </a:solidFill>
                <a:latin typeface="Segoe UI"/>
              </a:rPr>
              <a:t>‎911‎</a:t>
            </a:r>
            <a:r>
              <a:rPr sz="1728" b="0" i="0" lang="ur-PK">
                <a:solidFill>
                  <a:srgbClr val="0A3F3C"/>
                </a:solidFill>
                <a:latin typeface="Segoe UI"/>
                <a:cs typeface="Noto Nastaliq Urdu"/>
              </a:rPr>
              <a:t> ہے، جب تک ڈاکٹر کچھ اور نہ کہے۔</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Generalized Anxiety Disorder: What You Need to Know; MedlinePlus, Anxiety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بےچینی جسمانی بھی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بےقراری، نیند کی خرابی، درد، سانس پھولنا</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تھائرائیڈ یا دھڑکن کے مسائل حصہ ڈال سکتے 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کیفین اور بعض دوائیں علامات بڑھاتی ہیں</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معائنہ اور لیب ٹیسٹ دوسری وجوہات خارج کر سکتے 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I'm So Stressed Out! Fact Sheet; NIMH, Generalized Anxiety Disorder: What You Need to Know; NIMH, Mental Health Medications; NCCIH, Anxiety and Complementary Health Approaches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تھراپی اور دوا بنیادی علاج ہیں</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بنیادی علاج</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بات چیت کی تھراپی؛ </a:t>
            </a:r>
            <a:r>
              <a:rPr sz="1728" b="0" i="0" lang="en-US">
                <a:solidFill>
                  <a:srgbClr val="15201E"/>
                </a:solidFill>
                <a:latin typeface="Segoe UI"/>
              </a:rPr>
              <a:t>‎CBT‎</a:t>
            </a:r>
            <a:r>
              <a:rPr sz="1728" b="0" i="0" lang="ur-PK">
                <a:solidFill>
                  <a:srgbClr val="15201E"/>
                </a:solidFill>
                <a:latin typeface="Segoe UI"/>
                <a:cs typeface="Noto Nastaliq Urdu"/>
              </a:rPr>
              <a:t> "معیاری" انتخاب ہے</a:t>
            </a:r>
          </a:p>
          <a:p>
            <a:pPr algn="r" rtl="1">
              <a:lnSpc>
                <a:spcPct val="125000"/>
              </a:lnSpc>
              <a:spcAft>
                <a:spcPts val="1350"/>
              </a:spcAft>
            </a:pPr>
            <a:r>
              <a:rPr sz="1728" b="0" i="0" lang="ur-PK">
                <a:solidFill>
                  <a:srgbClr val="15201E"/>
                </a:solidFill>
                <a:latin typeface="Segoe UI"/>
                <a:cs typeface="Noto Nastaliq Urdu"/>
              </a:rPr>
              <a:t>دوا، جیسے </a:t>
            </a:r>
            <a:r>
              <a:rPr sz="1728" b="0" i="0" lang="en-US">
                <a:solidFill>
                  <a:srgbClr val="15201E"/>
                </a:solidFill>
                <a:latin typeface="Segoe UI"/>
              </a:rPr>
              <a:t>‎SSRIs‎</a:t>
            </a:r>
            <a:r>
              <a:rPr sz="1728" b="0" i="0" lang="ur-PK">
                <a:solidFill>
                  <a:srgbClr val="15201E"/>
                </a:solidFill>
                <a:latin typeface="Segoe UI"/>
                <a:cs typeface="Noto Nastaliq Urdu"/>
              </a:rPr>
              <a:t>، معالج کی تجویز سے</a:t>
            </a:r>
          </a:p>
          <a:p>
            <a:pPr algn="r" rtl="1">
              <a:lnSpc>
                <a:spcPct val="125000"/>
              </a:lnSpc>
              <a:spcAft>
                <a:spcPts val="1350"/>
              </a:spcAft>
            </a:pPr>
            <a:r>
              <a:rPr sz="1728" b="0" i="0" lang="ur-PK">
                <a:solidFill>
                  <a:srgbClr val="15201E"/>
                </a:solidFill>
                <a:latin typeface="Segoe UI"/>
                <a:cs typeface="Noto Nastaliq Urdu"/>
              </a:rPr>
              <a:t>اکثر دونوں ایک ساتھ</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علاج کے ساتھ مددگار</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ورزش، مائنڈفلنس اور مراقبہ</a:t>
            </a:r>
          </a:p>
          <a:p>
            <a:pPr algn="r" rtl="1">
              <a:lnSpc>
                <a:spcPct val="125000"/>
              </a:lnSpc>
              <a:spcAft>
                <a:spcPts val="1350"/>
              </a:spcAft>
            </a:pPr>
            <a:r>
              <a:rPr sz="1728" b="0" i="0" lang="ur-PK">
                <a:solidFill>
                  <a:srgbClr val="15201E"/>
                </a:solidFill>
                <a:latin typeface="Segoe UI"/>
                <a:cs typeface="Noto Nastaliq Urdu"/>
              </a:rPr>
              <a:t>کم کیفین اور پوری نیند</a:t>
            </a:r>
          </a:p>
          <a:p>
            <a:pPr algn="r" rtl="1">
              <a:lnSpc>
                <a:spcPct val="125000"/>
              </a:lnSpc>
              <a:spcAft>
                <a:spcPts val="1350"/>
              </a:spcAft>
            </a:pPr>
            <a:r>
              <a:rPr sz="1728" b="0" i="0" lang="ur-PK">
                <a:solidFill>
                  <a:srgbClr val="15201E"/>
                </a:solidFill>
                <a:latin typeface="Segoe UI"/>
                <a:cs typeface="Noto Nastaliq Urdu"/>
              </a:rPr>
              <a:t>آرام کی تکنیکیں، اگرچہ بعض عارضوں میں </a:t>
            </a:r>
            <a:r>
              <a:rPr sz="1728" b="0" i="0" lang="en-US">
                <a:solidFill>
                  <a:srgbClr val="15201E"/>
                </a:solidFill>
                <a:latin typeface="Segoe UI"/>
              </a:rPr>
              <a:t>‎CBT‎</a:t>
            </a:r>
            <a:r>
              <a:rPr sz="1728" b="0" i="0" lang="ur-PK">
                <a:solidFill>
                  <a:srgbClr val="15201E"/>
                </a:solidFill>
                <a:latin typeface="Segoe UI"/>
                <a:cs typeface="Noto Nastaliq Urdu"/>
              </a:rPr>
              <a:t> زیادہ مددگار ہو سکتی ہے</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احتیاط کریں</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بینزوڈائزپین کا طویل استعمال: عادت اور انحصار</a:t>
            </a:r>
          </a:p>
          <a:p>
            <a:pPr algn="r" rtl="1">
              <a:lnSpc>
                <a:spcPct val="125000"/>
              </a:lnSpc>
              <a:spcAft>
                <a:spcPts val="1350"/>
              </a:spcAft>
            </a:pPr>
            <a:r>
              <a:rPr sz="1728" b="0" i="0" lang="ur-PK">
                <a:solidFill>
                  <a:srgbClr val="15201E"/>
                </a:solidFill>
                <a:latin typeface="Segoe UI"/>
                <a:cs typeface="Noto Nastaliq Urdu"/>
              </a:rPr>
              <a:t>کاوا: جگر کے شدید نقصان سے جڑا ہے</a:t>
            </a:r>
          </a:p>
          <a:p>
            <a:pPr algn="r" rtl="1">
              <a:lnSpc>
                <a:spcPct val="125000"/>
              </a:lnSpc>
              <a:spcAft>
                <a:spcPts val="1350"/>
              </a:spcAft>
            </a:pPr>
            <a:r>
              <a:rPr sz="1728" b="0" i="0" lang="ur-PK">
                <a:solidFill>
                  <a:srgbClr val="15201E"/>
                </a:solidFill>
                <a:latin typeface="Segoe UI"/>
                <a:cs typeface="Noto Nastaliq Urdu"/>
              </a:rPr>
              <a:t>تجویز کردہ دوا اچانک بند کرنا</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‎CBT‎</a:t>
            </a:r>
            <a:r>
              <a:rPr sz="1728" b="0" i="0" lang="ur-PK">
                <a:solidFill>
                  <a:srgbClr val="0A3F3C"/>
                </a:solidFill>
                <a:latin typeface="Segoe UI"/>
                <a:cs typeface="Noto Nastaliq Urdu"/>
              </a:rPr>
              <a:t> بات چیت کی معیاری تھراپی ہے۔</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Generalized Anxiety Disorder: What You Need to Know; NIMH, Mental Health Medications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بےچینی کی دواؤں میں صبر اور منصوبہ چاہیے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‎SSRIs‎</a:t>
            </a:r>
            <a:r>
              <a:rPr sz="2111" b="0" i="0" lang="ur-PK">
                <a:solidFill>
                  <a:srgbClr val="15201E"/>
                </a:solidFill>
                <a:latin typeface="Segoe UI"/>
                <a:cs typeface="Noto Nastaliq Urdu"/>
              </a:rPr>
              <a:t> اثر میں کئی ہفتے لے سکتی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‎25‎</a:t>
            </a:r>
            <a:r>
              <a:rPr sz="2111" b="0" i="0" lang="ur-PK">
                <a:solidFill>
                  <a:srgbClr val="15201E"/>
                </a:solidFill>
                <a:latin typeface="Segoe UI"/>
                <a:cs typeface="Noto Nastaliq Urdu"/>
              </a:rPr>
              <a:t> سال سے کم: شروع میں خودکشی کے خیالات پر نظر</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بینزوڈائزپین: مختصر مدت، آہستہ کمی</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تجویز کردہ دوا اکیلے بند نہ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فارماسسٹ مضر اثرات سمجھاتا ہے؛ خوراک معالج بدلتا ہے۔</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Generalized Anxiety Disorder: What You Need to Know; NIMH, Panic Disorder: What You Need to Know</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73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737360"/>
          </a:xfrm>
          <a:prstGeom prst="rect">
            <a:avLst/>
          </a:prstGeom>
          <a:noFill/>
        </p:spPr>
        <p:txBody>
          <a:bodyPr wrap="square" lIns="18288" rIns="18288" tIns="18288" bIns="18288" anchor="t">
            <a:spAutoFit/>
          </a:bodyPr>
          <a:lstStyle/>
          <a:p>
            <a:pPr algn="l"/>
            <a:r>
              <a:rPr sz="3500" b="0" i="0">
                <a:solidFill>
                  <a:srgbClr val="0A3F3C"/>
                </a:solidFill>
                <a:latin typeface="Georgia"/>
              </a:rPr>
              <a:t>“Anxiety Is a Matter of Biology, Not of Psychology”</a:t>
            </a:r>
          </a:p>
        </p:txBody>
      </p:sp>
      <p:sp>
        <p:nvSpPr>
          <p:cNvPr id="10" name="TextBox 9"/>
          <p:cNvSpPr txBox="1"/>
          <p:nvPr/>
        </p:nvSpPr>
        <p:spPr>
          <a:xfrm>
            <a:off x="5836615" y="306323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‎2014-09-21‎</a:t>
            </a:r>
          </a:p>
        </p:txBody>
      </p:sp>
      <p:sp>
        <p:nvSpPr>
          <p:cNvPr id="11" name="TextBox 10"/>
          <p:cNvSpPr txBox="1"/>
          <p:nvPr/>
        </p:nvSpPr>
        <p:spPr>
          <a:xfrm>
            <a:off x="5836615" y="347472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"بےچینی حیاتیات کا معاملہ ہے، نفسیات کا نہیں"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بےچینی کی جسمانی علامات حقیقی ہیں</a:t>
            </a:r>
          </a:p>
          <a:p>
            <a:pPr algn="r" rtl="1">
              <a:lnSpc>
                <a:spcPct val="125000"/>
              </a:lnSpc>
              <a:spcAft>
                <a:spcPts val="1275"/>
              </a:spcAft>
            </a:pPr>
            <a:r>
              <a:rPr sz="1632" b="0" i="0" lang="ur-PK">
                <a:solidFill>
                  <a:srgbClr val="15201E"/>
                </a:solidFill>
                <a:latin typeface="Segoe UI"/>
                <a:cs typeface="Noto Nastaliq Urdu"/>
              </a:rPr>
              <a:t>سانس اور حرکت علاج کے ساتھ مددگار</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بےچینی کا "آکسیجن ماڈل"</a:t>
            </a:r>
          </a:p>
          <a:p>
            <a:pPr algn="r" rtl="1">
              <a:lnSpc>
                <a:spcPct val="125000"/>
              </a:lnSpc>
              <a:spcAft>
                <a:spcPts val="1275"/>
              </a:spcAft>
            </a:pPr>
            <a:r>
              <a:rPr sz="1632" b="0" i="0" lang="ur-PK">
                <a:solidFill>
                  <a:srgbClr val="15201E"/>
                </a:solidFill>
                <a:latin typeface="Segoe UI"/>
                <a:cs typeface="Noto Nastaliq Urdu"/>
              </a:rPr>
              <a:t>قدرتی علاج بطور علاج</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علامات کے حقیقی ہونے کا ان کا مؤقف درست؛ ان کے علاج کے حق میں شواہد نہیں۔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خودکشی کے خیال: </a:t>
            </a:r>
            <a:r>
              <a:rPr sz="1920" b="0" i="0" lang="en-US">
                <a:solidFill>
                  <a:srgbClr val="15201E"/>
                </a:solidFill>
                <a:latin typeface="Segoe UI"/>
              </a:rPr>
              <a:t>‎988‎</a:t>
            </a:r>
            <a:r>
              <a:rPr sz="1920" b="0" i="0" lang="ur-PK">
                <a:solidFill>
                  <a:srgbClr val="15201E"/>
                </a:solidFill>
                <a:latin typeface="Segoe UI"/>
                <a:cs typeface="Noto Nastaliq Urdu"/>
              </a:rPr>
              <a:t>؛ فوری خطرہ: </a:t>
            </a:r>
            <a:r>
              <a:rPr sz="1920" b="0" i="0" lang="en-US">
                <a:solidFill>
                  <a:srgbClr val="15201E"/>
                </a:solidFill>
                <a:latin typeface="Segoe UI"/>
              </a:rPr>
              <a:t>‎911‎</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سینے میں درد: </a:t>
            </a:r>
            <a:r>
              <a:rPr sz="1920" b="0" i="0" lang="en-US">
                <a:solidFill>
                  <a:srgbClr val="15201E"/>
                </a:solidFill>
                <a:latin typeface="Segoe UI"/>
              </a:rPr>
              <a:t>‎911‎</a:t>
            </a:r>
            <a:r>
              <a:rPr sz="1920" b="0" i="0" lang="ur-PK">
                <a:solidFill>
                  <a:srgbClr val="15201E"/>
                </a:solidFill>
                <a:latin typeface="Segoe UI"/>
                <a:cs typeface="Noto Nastaliq Urdu"/>
              </a:rPr>
              <a:t> پر کال</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واپسی میں کپکپی یا الجھن: فوراً مدد</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کھا، سو یا سنبھل نہ سکیں: ماہر سے بات کریں</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نئی دوا کے بعد بےچینی: فارماسسٹ یا معالج کو کال</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پہلا پینک اٹیک، یا دھڑکن اور وزن کمی: معائنہ</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خود کو نقصان پہنچانے کے خیالات: ابھی </a:t>
            </a:r>
            <a:r>
              <a:rPr sz="1728" b="0" i="0" lang="en-US">
                <a:solidFill>
                  <a:srgbClr val="0A3F3C"/>
                </a:solidFill>
                <a:latin typeface="Segoe UI"/>
              </a:rPr>
              <a:t>‎988‎</a:t>
            </a:r>
            <a:r>
              <a:rPr sz="1728" b="0" i="0" lang="ur-PK">
                <a:solidFill>
                  <a:srgbClr val="0A3F3C"/>
                </a:solidFill>
                <a:latin typeface="Segoe UI"/>
                <a:cs typeface="Noto Nastaliq Urdu"/>
              </a:rPr>
              <a:t> پر کال یا ٹیکسٹ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I'm So Stressed Out! Fact Sheet; NIMH, Generalized Anxiety Disorder: What You Need to Know; NCCIH, Anxiety and Complementary Health Approaches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کترانے کا سوال خود سے پوچھیں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بنیادی معالج سے بات کریں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نام لے کر تھراپی کا پوچھیں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کیفین اور نیند کا ایمانداری سے جائزہ لیں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دباؤ کے لیے لی جانے والی ہر چیز ساتھ لائیں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یہ دیکھنے سے کریں کہ آپ کن چیزوں سے کتراتے ہیں۔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NIMH — Anxiety Disorders</a:t>
            </a:r>
          </a:p>
          <a:p>
            <a:pPr algn="l">
              <a:spcAft>
                <a:spcPts val="1200"/>
              </a:spcAft>
            </a:pPr>
            <a:r>
              <a:rPr sz="1600" b="0" i="0">
                <a:solidFill>
                  <a:srgbClr val="46524F"/>
                </a:solidFill>
                <a:latin typeface="Segoe UI"/>
              </a:rPr>
              <a:t>NIMH — I'm So Stressed Out! Fact Sheet</a:t>
            </a:r>
          </a:p>
          <a:p>
            <a:pPr algn="l">
              <a:spcAft>
                <a:spcPts val="1200"/>
              </a:spcAft>
            </a:pPr>
            <a:r>
              <a:rPr sz="1600" b="0" i="0">
                <a:solidFill>
                  <a:srgbClr val="46524F"/>
                </a:solidFill>
                <a:latin typeface="Segoe UI"/>
              </a:rPr>
              <a:t>NIMH — Generalized Anxiety Disorder: What You Need to Know</a:t>
            </a:r>
          </a:p>
          <a:p>
            <a:pPr algn="l">
              <a:spcAft>
                <a:spcPts val="1200"/>
              </a:spcAft>
            </a:pPr>
            <a:r>
              <a:rPr sz="1600" b="0" i="0">
                <a:solidFill>
                  <a:srgbClr val="46524F"/>
                </a:solidFill>
                <a:latin typeface="Segoe UI"/>
              </a:rPr>
              <a:t>NIMH — Panic Disorder: What You Need to Know</a:t>
            </a:r>
          </a:p>
          <a:p>
            <a:pPr algn="l">
              <a:spcAft>
                <a:spcPts val="1200"/>
              </a:spcAft>
            </a:pPr>
            <a:r>
              <a:rPr sz="1600" b="0" i="0">
                <a:solidFill>
                  <a:srgbClr val="46524F"/>
                </a:solidFill>
                <a:latin typeface="Segoe UI"/>
              </a:rPr>
              <a:t>NIMH — Any Anxiety Disorder (statistics)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NIMH — Mental Health Medications</a:t>
            </a:r>
          </a:p>
          <a:p>
            <a:pPr algn="l">
              <a:spcAft>
                <a:spcPts val="1200"/>
              </a:spcAft>
            </a:pPr>
            <a:r>
              <a:rPr sz="1600" b="0" i="0">
                <a:solidFill>
                  <a:srgbClr val="46524F"/>
                </a:solidFill>
                <a:latin typeface="Segoe UI"/>
              </a:rPr>
              <a:t>NIMH — Psychotherapies</a:t>
            </a:r>
          </a:p>
          <a:p>
            <a:pPr algn="l">
              <a:spcAft>
                <a:spcPts val="1200"/>
              </a:spcAft>
            </a:pPr>
            <a:r>
              <a:rPr sz="1600" b="0" i="0">
                <a:solidFill>
                  <a:srgbClr val="46524F"/>
                </a:solidFill>
                <a:latin typeface="Segoe UI"/>
              </a:rPr>
              <a:t>NCCIH — Anxiety and Complementary Health Approaches</a:t>
            </a:r>
          </a:p>
          <a:p>
            <a:pPr algn="l">
              <a:spcAft>
                <a:spcPts val="1200"/>
              </a:spcAft>
            </a:pPr>
            <a:r>
              <a:rPr sz="1600" b="0" i="0">
                <a:solidFill>
                  <a:srgbClr val="46524F"/>
                </a:solidFill>
                <a:latin typeface="Segoe UI"/>
              </a:rPr>
              <a:t>NCCIH — Kava</a:t>
            </a:r>
          </a:p>
          <a:p>
            <a:pPr algn="l">
              <a:spcAft>
                <a:spcPts val="1200"/>
              </a:spcAft>
            </a:pPr>
            <a:r>
              <a:rPr sz="1600" b="0" i="0">
                <a:solidFill>
                  <a:srgbClr val="46524F"/>
                </a:solidFill>
                <a:latin typeface="Segoe UI"/>
              </a:rPr>
              <a:t>MedlinePlus — Anxiety</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‎4‎</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بےچینی اور دباؤ</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کوئی جسمانی مسئلہ یا دوا میری بےچینی بڑھا رہی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a:t>
            </a:r>
            <a:r>
              <a:rPr sz="2111" b="0" i="0" lang="en-US">
                <a:solidFill>
                  <a:srgbClr val="F7F5F0"/>
                </a:solidFill>
                <a:latin typeface="Segoe UI"/>
              </a:rPr>
              <a:t>‎CBT‎</a:t>
            </a:r>
            <a:r>
              <a:rPr sz="2111" b="0" i="0" lang="ur-PK">
                <a:solidFill>
                  <a:srgbClr val="F7F5F0"/>
                </a:solidFill>
                <a:latin typeface="Segoe UI"/>
                <a:cs typeface="Noto Nastaliq Urdu"/>
              </a:rPr>
              <a:t> جیسی تھراپی میرے لیے مناسب ہے، آمنے سامنے یا ٹیلی ہیلتھ سے؟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اگر دوا لوں تو اثر میں کتنا وقت لگے گا، اور کن مضر اثرات کی توقع رکھوں؟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کسی سپلیمنٹ کا میری دواؤں سے تعامل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