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Past-year prevalence</c:v>
                </c:pt>
              </c:strCache>
            </c:strRef>
          </c:tx>
          <c:spPr>
            <a:solidFill>
              <a:srgbClr val="0E5753"/>
            </a:solidFill>
          </c:spPr>
          <c:cat>
            <c:strRef>
              <c:f>Sheet1!$A$2:$A$8</c:f>
              <c:strCache>
                <c:ptCount val="7"/>
                <c:pt idx="0">
                  <c:v>Ages 60+</c:v>
                </c:pt>
                <c:pt idx="1">
                  <c:v>Ages 45–59</c:v>
                </c:pt>
                <c:pt idx="2">
                  <c:v>Ages 30–44</c:v>
                </c:pt>
                <c:pt idx="3">
                  <c:v>Ages 18–29</c:v>
                </c:pt>
                <c:pt idx="4">
                  <c:v>Men</c:v>
                </c:pt>
                <c:pt idx="5">
                  <c:v>Women</c:v>
                </c:pt>
                <c:pt idx="6">
                  <c:v>All adults</c:v>
                </c:pt>
              </c:strCache>
            </c:strRef>
          </c:cat>
          <c:val>
            <c:numRef>
              <c:f>Sheet1!$B$2:$B$8</c:f>
              <c:numCache>
                <c:formatCode>General</c:formatCode>
                <c:ptCount val="7"/>
                <c:pt idx="0">
                  <c:v>0.09</c:v>
                </c:pt>
                <c:pt idx="1">
                  <c:v>0.20600000000000002</c:v>
                </c:pt>
                <c:pt idx="2">
                  <c:v>0.22699999999999998</c:v>
                </c:pt>
                <c:pt idx="3">
                  <c:v>0.223</c:v>
                </c:pt>
                <c:pt idx="4">
                  <c:v>0.14300000000000002</c:v>
                </c:pt>
                <c:pt idx="5">
                  <c:v>0.23399999999999999</c:v>
                </c:pt>
                <c:pt idx="6">
                  <c:v>0.191</c:v>
                </c:pt>
              </c:numCache>
            </c:numRef>
          </c:val>
        </c:ser>
        <c:dLbls>
          <c:numFmt formatCode="0.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0.25"/>
          <c:min val="0.0"/>
        </c:scaling>
        <c:delete val="0"/>
        <c:axPos val="b"/>
        <c:majorGridlines>
          <c:spPr>
            <a:ln>
              <a:solidFill>
                <a:srgbClr val="DDD8CD"/>
              </a:solidFill>
            </a:ln>
          </c:spPr>
        </c:majorGridlines>
        <c:numFmt formatCode="0.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stress, anxiety and where the line between them sits. Everything on these slides comes from public-health sources, mostly the National Institute of Mental Health, and each slide names its source. This is general education, not an assessment. If anyone here is struggling right now, the 988 lifeline is available by call or text.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most people never ask out loud: when is stress worth treating? The answer is not about how bad it feels on a given day. It is about whether it goes away, whether it spreads, and whether it is changing what you do. Keep that idea in mind for the rest of the session.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through the sequence. Something outside you causes stress. Mind and body respond with worry, tension, aches and lost sleep. Usually it settles once the situation is resolved. Anxiety that does not go away, shows up in many situations and grows over time may be an anxiety disorder. Stress that this is an illustration, not a screening tool.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table follows the NIMH comparison. Ordinary stress has an outside cause and goes away once the situation is resolved. Anxiety can be a reaction with no current threat, and for generalized anxiety disorder the worry lasts at least six months.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second half of the comparison. Ordinary stress fits the situation; anxiety worth getting help for is out of proportion and interferes with life. Point to the last row: avoidance. Asking what you have stopped doing is one of the most useful questions in this whole topic.</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Anxiety disorders are common. About one in five US adults had one in the past year, and nearly a third will have one at some point in life. Saying these numbers out loud matters, because many people with anxiety feel they are the only ones. They are not, and these conditions are treatable.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breakdown NIMH publishes. Anxiety disorders in the past year were more common in women than in men, and rates were similar across younger adult age groups but lower after 60. Note that this is survey data from 2001 to 2003, the most recent national figures NIMH presents on this page.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signs NIMH highlights. Interference, avoidance and symptoms that seem always present. For generalized anxiety disorder, worry that is hard to control on most days for at least six months. And anxiety that causes problems at school, at work or at home. Any of these is a good reason to talk to a provider.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Panic attacks deserve their own slide because they are so frightening. They can feel exactly like a heart attack. NIMH says they are not life-threatening themselves, and one attack is not a disorder. But chest pain should always be treated as the heart until a doctor says otherwise. The red-flag slide covers that.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Anxiety is physical as well as mental. Generalized anxiety can bring restlessness, poor sleep, headaches, stomachaches, sweating and breathlessness. Some physical problems, such as thyroid or heart-rhythm conditions, are risk factors, and caffeine and certain medicines can make symptoms worse. That is why a good assessment includes an exam and lab tests.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what helps. The main treatments are talk therapy and medication, often together. CBT is the gold-standard therapy. Exercise, mindfulness, less caffeine and enough sleep help alongside care. Be careful with long-term benzodiazepines, with kava, and with stopping any prescribed medicine suddenly.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Some practical points about medicines. Antidepressants may take several weeks to work, so people should not give up after a few days. Young people under 25 need closer watching early on. Benzodiazepines are usually short-term because of tolerance and dependence. And nobody should stop a prescribed medicine on their own; stopping too soon can be harmful. A pharmacist can explain a medicine and check supplements for interactions, but does not diagnose anxiety or adjust psychiatric medicines.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wrote that anxiety is a matter of biology, not psychology. Current guidance agrees that the physical symptoms are real, and patients often feel disbelieved about it. His oxygen model of anxiety, his natural-remedy approaches and his protocols presented as treatment are not supported by the sources used here.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need prompt action. Read the first one clearly: thoughts of suicide mean calling or texting 988 now, or 911 if life is in danger. Chest pain means 911. Withdrawal from alcohol or benzodiazepines can be dangerous. This list is ProperHealth safety wording awaiting pharmacist sign-off, so present it as general guidance.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steps for this week. The first is the most useful: write down what you have stopped doing because of how it makes you feel. Then talk to a primary care provider, ask about therapy by name, look honestly at caffeine and sleep, and bring every supplement you take to the pharmacist.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statement in this lecture comes from these sources, mostly the National Institute of Mental Health, with NCCIH and MedlinePlus. Each page was saved and checked word for word. The full list of claims, with the exact passage each one rests on, is on the topic's sources page. The warning signs also cite: MedlinePlus — Heart Attack; MedlinePlus — Alcohol withdrawal; NIDDK — Hyperthyroidism (Overactive Thyroid); MedlinePlus — Heart palpitations.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the 988 lifeline is available any time by call or text. This lecture is a review edition and has not yet been approved by a pharmacist, and nothing in it is a reason to change a psychiatric medicine.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Anxiety &amp; the stress response: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Where ordinary stress ends, why the body is part of it, and what helps</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NIMH, Anxiety Disorders; NIMH, I'm So Stressed Out! Fact Sheet</a:t>
            </a:r>
          </a:p>
        </p:txBody>
      </p:sp>
      <p:sp>
        <p:nvSpPr>
          <p:cNvPr id="7" name="TextBox 6"/>
          <p:cNvSpPr txBox="1"/>
          <p:nvPr/>
        </p:nvSpPr>
        <p:spPr>
          <a:xfrm>
            <a:off x="548640" y="155448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When does ordinary stress become something worth treating?</a:t>
            </a:r>
          </a:p>
        </p:txBody>
      </p:sp>
      <p:sp>
        <p:nvSpPr>
          <p:cNvPr id="8" name="Rectangle 7"/>
          <p:cNvSpPr/>
          <p:nvPr/>
        </p:nvSpPr>
        <p:spPr>
          <a:xfrm>
            <a:off x="548640" y="3507739"/>
            <a:ext cx="54864" cy="289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3462020"/>
            <a:ext cx="9601200" cy="381000"/>
          </a:xfrm>
          <a:prstGeom prst="rect">
            <a:avLst/>
          </a:prstGeom>
          <a:noFill/>
        </p:spPr>
        <p:txBody>
          <a:bodyPr wrap="square" lIns="18288" rIns="18288" tIns="18288" bIns="18288" anchor="t">
            <a:spAutoFit/>
          </a:bodyPr>
          <a:lstStyle/>
          <a:p>
            <a:pPr algn="l"/>
            <a:r>
              <a:rPr sz="2400" b="0" i="0">
                <a:solidFill>
                  <a:srgbClr val="46524F"/>
                </a:solidFill>
                <a:latin typeface="Segoe UI"/>
              </a:rPr>
              <a:t>Watch for anxiety that won't go away and changes what you do.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NIMH, Anxiety Disorders; NIMH, I'm So Stressed Out! Fact Sheet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Stress usually settles when its cause does</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A cause</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Something outside you: a deadline, an illness, an argument.</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The stress response</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Mind and body react: worry, tension, aches, lost sleep.</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It settles</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Ordinary stress goes away once the situation is resolved.</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Or it stays</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Anxiety that doesn't go away, spreads to many situations and grows may be a disorder.</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Anxiety that stays, spreads and grows may be a disorder.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NIMH, I'm So Stressed Out! Fact Sheet; NIMH, Generalized Anxiety Disorder: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Stress or anxiety: cause and duration</a:t>
            </a:r>
          </a:p>
        </p:txBody>
      </p:sp>
      <p:graphicFrame>
        <p:nvGraphicFramePr>
          <p:cNvPr id="8" name="Table 7"/>
          <p:cNvGraphicFramePr>
            <a:graphicFrameLocks noGrp="1"/>
          </p:cNvGraphicFramePr>
          <p:nvPr/>
        </p:nvGraphicFramePr>
        <p:xfrm>
          <a:off x="548640" y="1783080"/>
          <a:ext cx="11094413" cy="1920239"/>
        </p:xfrm>
        <a:graphic>
          <a:graphicData uri="http://schemas.openxmlformats.org/drawingml/2006/table">
            <a:tbl>
              <a:tblPr firstRow="1" bandRow="0">
                <a:tableStyleId>{5C22544A-7EE6-4342-B048-85BDC9FD1C3A}</a:tableStyleId>
              </a:tblPr>
              <a:tblGrid>
                <a:gridCol w="2435359"/>
                <a:gridCol w="4329527"/>
                <a:gridCol w="4329527"/>
              </a:tblGrid>
              <a:tr h="640079">
                <a:tc>
                  <a:txBody>
                    <a:bodyPr/>
                    <a:lstStyle/>
                    <a:p>
                      <a:pPr algn="l"/>
                      <a:r>
                        <a:rPr sz="1400" b="1" i="0">
                          <a:solidFill>
                            <a:srgbClr val="46524F"/>
                          </a:solidFill>
                          <a:latin typeface="Segoe UI"/>
                        </a:rPr>
                        <a:t/>
                      </a:r>
                    </a:p>
                  </a:txBody>
                  <a:tcPr marL="128016" marR="128016" anchor="ctr">
                    <a:solidFill>
                      <a:srgbClr val="EFECE4"/>
                    </a:solidFill>
                  </a:tcPr>
                </a:tc>
                <a:tc>
                  <a:txBody>
                    <a:bodyPr/>
                    <a:lstStyle/>
                    <a:p>
                      <a:pPr algn="l"/>
                      <a:r>
                        <a:rPr sz="1400" b="1" i="0">
                          <a:solidFill>
                            <a:srgbClr val="46524F"/>
                          </a:solidFill>
                          <a:latin typeface="Segoe UI"/>
                        </a:rPr>
                        <a:t>Ordinary stress</a:t>
                      </a:r>
                    </a:p>
                  </a:txBody>
                  <a:tcPr marL="128016" marR="128016" anchor="ctr">
                    <a:solidFill>
                      <a:srgbClr val="EFECE4"/>
                    </a:solidFill>
                  </a:tcPr>
                </a:tc>
                <a:tc>
                  <a:txBody>
                    <a:bodyPr/>
                    <a:lstStyle/>
                    <a:p>
                      <a:pPr algn="l"/>
                      <a:r>
                        <a:rPr sz="1400" b="1" i="0">
                          <a:solidFill>
                            <a:srgbClr val="46524F"/>
                          </a:solidFill>
                          <a:latin typeface="Segoe UI"/>
                        </a:rPr>
                        <a:t>Anxiety that needs attention</a:t>
                      </a:r>
                    </a:p>
                  </a:txBody>
                  <a:tcPr marL="128016" marR="128016" anchor="ctr">
                    <a:solidFill>
                      <a:srgbClr val="EFECE4"/>
                    </a:solidFill>
                  </a:tcPr>
                </a:tc>
              </a:tr>
              <a:tr h="640079">
                <a:tc>
                  <a:txBody>
                    <a:bodyPr/>
                    <a:lstStyle/>
                    <a:p>
                      <a:pPr algn="l"/>
                      <a:r>
                        <a:rPr sz="1900" b="1" i="0">
                          <a:solidFill>
                            <a:srgbClr val="15201E"/>
                          </a:solidFill>
                          <a:latin typeface="Segoe UI"/>
                        </a:rPr>
                        <a:t>Where it comes from</a:t>
                      </a:r>
                    </a:p>
                  </a:txBody>
                  <a:tcPr marL="128016" marR="128016" anchor="ctr">
                    <a:solidFill>
                      <a:srgbClr val="FFFFFF"/>
                    </a:solidFill>
                  </a:tcPr>
                </a:tc>
                <a:tc>
                  <a:txBody>
                    <a:bodyPr/>
                    <a:lstStyle/>
                    <a:p>
                      <a:pPr algn="l"/>
                      <a:r>
                        <a:rPr sz="1900" b="0" i="0">
                          <a:solidFill>
                            <a:srgbClr val="15201E"/>
                          </a:solidFill>
                          <a:latin typeface="Segoe UI"/>
                        </a:rPr>
                        <a:t>An outside cause, like a big test or an argument.</a:t>
                      </a:r>
                    </a:p>
                  </a:txBody>
                  <a:tcPr marL="128016" marR="128016" anchor="ctr">
                    <a:solidFill>
                      <a:srgbClr val="FFFFFF"/>
                    </a:solidFill>
                  </a:tcPr>
                </a:tc>
                <a:tc>
                  <a:txBody>
                    <a:bodyPr/>
                    <a:lstStyle/>
                    <a:p>
                      <a:pPr algn="l"/>
                      <a:r>
                        <a:rPr sz="1900" b="0" i="0">
                          <a:solidFill>
                            <a:srgbClr val="15201E"/>
                          </a:solidFill>
                          <a:latin typeface="Segoe UI"/>
                        </a:rPr>
                        <a:t>Your reaction to stress; can happen with no current threat.</a:t>
                      </a:r>
                    </a:p>
                  </a:txBody>
                  <a:tcPr marL="128016" marR="128016" anchor="ctr">
                    <a:solidFill>
                      <a:srgbClr val="F6ECDB"/>
                    </a:solidFill>
                  </a:tcPr>
                </a:tc>
              </a:tr>
              <a:tr h="640081">
                <a:tc>
                  <a:txBody>
                    <a:bodyPr/>
                    <a:lstStyle/>
                    <a:p>
                      <a:pPr algn="l"/>
                      <a:r>
                        <a:rPr sz="1900" b="1" i="0">
                          <a:solidFill>
                            <a:srgbClr val="15201E"/>
                          </a:solidFill>
                          <a:latin typeface="Segoe UI"/>
                        </a:rPr>
                        <a:t>How long it lasts</a:t>
                      </a:r>
                    </a:p>
                  </a:txBody>
                  <a:tcPr marL="128016" marR="128016" anchor="ctr">
                    <a:solidFill>
                      <a:srgbClr val="FFFFFF"/>
                    </a:solidFill>
                  </a:tcPr>
                </a:tc>
                <a:tc>
                  <a:txBody>
                    <a:bodyPr/>
                    <a:lstStyle/>
                    <a:p>
                      <a:pPr algn="l"/>
                      <a:r>
                        <a:rPr sz="1900" b="0" i="0">
                          <a:solidFill>
                            <a:srgbClr val="15201E"/>
                          </a:solidFill>
                          <a:latin typeface="Segoe UI"/>
                        </a:rPr>
                        <a:t>Goes away once the situation is resolved.</a:t>
                      </a:r>
                    </a:p>
                  </a:txBody>
                  <a:tcPr marL="128016" marR="128016" anchor="ctr">
                    <a:solidFill>
                      <a:srgbClr val="FFFFFF"/>
                    </a:solidFill>
                  </a:tcPr>
                </a:tc>
                <a:tc>
                  <a:txBody>
                    <a:bodyPr/>
                    <a:lstStyle/>
                    <a:p>
                      <a:pPr algn="l"/>
                      <a:r>
                        <a:rPr sz="1900" b="0" i="0">
                          <a:solidFill>
                            <a:srgbClr val="15201E"/>
                          </a:solidFill>
                          <a:latin typeface="Segoe UI"/>
                        </a:rPr>
                        <a:t>Persists. For GAD: hard-to-control worry on most days for at least 6 months.</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Ask: is there an outside cause?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NIMH, I'm So Stressed Out! Fact Sheet; NIMH, Generalized Anxiety Disorder: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line is persistence and interference</a:t>
            </a:r>
          </a:p>
        </p:txBody>
      </p:sp>
      <p:graphicFrame>
        <p:nvGraphicFramePr>
          <p:cNvPr id="8" name="Table 7"/>
          <p:cNvGraphicFramePr>
            <a:graphicFrameLocks noGrp="1"/>
          </p:cNvGraphicFramePr>
          <p:nvPr/>
        </p:nvGraphicFramePr>
        <p:xfrm>
          <a:off x="548640" y="1783080"/>
          <a:ext cx="11094413" cy="1920239"/>
        </p:xfrm>
        <a:graphic>
          <a:graphicData uri="http://schemas.openxmlformats.org/drawingml/2006/table">
            <a:tbl>
              <a:tblPr firstRow="1" bandRow="0">
                <a:tableStyleId>{5C22544A-7EE6-4342-B048-85BDC9FD1C3A}</a:tableStyleId>
              </a:tblPr>
              <a:tblGrid>
                <a:gridCol w="2435359"/>
                <a:gridCol w="4329527"/>
                <a:gridCol w="4329527"/>
              </a:tblGrid>
              <a:tr h="640079">
                <a:tc>
                  <a:txBody>
                    <a:bodyPr/>
                    <a:lstStyle/>
                    <a:p>
                      <a:pPr algn="l"/>
                      <a:r>
                        <a:rPr sz="1400" b="1" i="0">
                          <a:solidFill>
                            <a:srgbClr val="46524F"/>
                          </a:solidFill>
                          <a:latin typeface="Segoe UI"/>
                        </a:rPr>
                        <a:t/>
                      </a:r>
                    </a:p>
                  </a:txBody>
                  <a:tcPr marL="128016" marR="128016" anchor="ctr">
                    <a:solidFill>
                      <a:srgbClr val="EFECE4"/>
                    </a:solidFill>
                  </a:tcPr>
                </a:tc>
                <a:tc>
                  <a:txBody>
                    <a:bodyPr/>
                    <a:lstStyle/>
                    <a:p>
                      <a:pPr algn="l"/>
                      <a:r>
                        <a:rPr sz="1400" b="1" i="0">
                          <a:solidFill>
                            <a:srgbClr val="46524F"/>
                          </a:solidFill>
                          <a:latin typeface="Segoe UI"/>
                        </a:rPr>
                        <a:t>Ordinary stress</a:t>
                      </a:r>
                    </a:p>
                  </a:txBody>
                  <a:tcPr marL="128016" marR="128016" anchor="ctr">
                    <a:solidFill>
                      <a:srgbClr val="EFECE4"/>
                    </a:solidFill>
                  </a:tcPr>
                </a:tc>
                <a:tc>
                  <a:txBody>
                    <a:bodyPr/>
                    <a:lstStyle/>
                    <a:p>
                      <a:pPr algn="l"/>
                      <a:r>
                        <a:rPr sz="1400" b="1" i="0">
                          <a:solidFill>
                            <a:srgbClr val="46524F"/>
                          </a:solidFill>
                          <a:latin typeface="Segoe UI"/>
                        </a:rPr>
                        <a:t>Anxiety that needs attention</a:t>
                      </a:r>
                    </a:p>
                  </a:txBody>
                  <a:tcPr marL="128016" marR="128016" anchor="ctr">
                    <a:solidFill>
                      <a:srgbClr val="EFECE4"/>
                    </a:solidFill>
                  </a:tcPr>
                </a:tc>
              </a:tr>
              <a:tr h="640079">
                <a:tc>
                  <a:txBody>
                    <a:bodyPr/>
                    <a:lstStyle/>
                    <a:p>
                      <a:pPr algn="l"/>
                      <a:r>
                        <a:rPr sz="1900" b="1" i="0">
                          <a:solidFill>
                            <a:srgbClr val="15201E"/>
                          </a:solidFill>
                          <a:latin typeface="Segoe UI"/>
                        </a:rPr>
                        <a:t>Size</a:t>
                      </a:r>
                    </a:p>
                  </a:txBody>
                  <a:tcPr marL="128016" marR="128016" anchor="ctr">
                    <a:solidFill>
                      <a:srgbClr val="FFFFFF"/>
                    </a:solidFill>
                  </a:tcPr>
                </a:tc>
                <a:tc>
                  <a:txBody>
                    <a:bodyPr/>
                    <a:lstStyle/>
                    <a:p>
                      <a:pPr algn="l"/>
                      <a:r>
                        <a:rPr sz="1900" b="0" i="0">
                          <a:solidFill>
                            <a:srgbClr val="15201E"/>
                          </a:solidFill>
                          <a:latin typeface="Segoe UI"/>
                        </a:rPr>
                        <a:t>Fits the situation; can even help you meet a deadline.</a:t>
                      </a:r>
                    </a:p>
                  </a:txBody>
                  <a:tcPr marL="128016" marR="128016" anchor="ctr">
                    <a:solidFill>
                      <a:srgbClr val="FFFFFF"/>
                    </a:solidFill>
                  </a:tcPr>
                </a:tc>
                <a:tc>
                  <a:txBody>
                    <a:bodyPr/>
                    <a:lstStyle/>
                    <a:p>
                      <a:pPr algn="l"/>
                      <a:r>
                        <a:rPr sz="1900" b="0" i="0">
                          <a:solidFill>
                            <a:srgbClr val="15201E"/>
                          </a:solidFill>
                          <a:latin typeface="Segoe UI"/>
                        </a:rPr>
                        <a:t>Out of proportion to the situation.</a:t>
                      </a:r>
                    </a:p>
                  </a:txBody>
                  <a:tcPr marL="128016" marR="128016" anchor="ctr">
                    <a:solidFill>
                      <a:srgbClr val="F6ECDB"/>
                    </a:solidFill>
                  </a:tcPr>
                </a:tc>
              </a:tr>
              <a:tr h="640081">
                <a:tc>
                  <a:txBody>
                    <a:bodyPr/>
                    <a:lstStyle/>
                    <a:p>
                      <a:pPr algn="l"/>
                      <a:r>
                        <a:rPr sz="1900" b="1" i="0">
                          <a:solidFill>
                            <a:srgbClr val="15201E"/>
                          </a:solidFill>
                          <a:latin typeface="Segoe UI"/>
                        </a:rPr>
                        <a:t>Effect on your life</a:t>
                      </a:r>
                    </a:p>
                  </a:txBody>
                  <a:tcPr marL="128016" marR="128016" anchor="ctr">
                    <a:solidFill>
                      <a:srgbClr val="FFFFFF"/>
                    </a:solidFill>
                  </a:tcPr>
                </a:tc>
                <a:tc>
                  <a:txBody>
                    <a:bodyPr/>
                    <a:lstStyle/>
                    <a:p>
                      <a:pPr algn="l"/>
                      <a:r>
                        <a:rPr sz="1900" b="0" i="0">
                          <a:solidFill>
                            <a:srgbClr val="15201E"/>
                          </a:solidFill>
                          <a:latin typeface="Segoe UI"/>
                        </a:rPr>
                        <a:t>Uncomfortable, but you keep doing things.</a:t>
                      </a:r>
                    </a:p>
                  </a:txBody>
                  <a:tcPr marL="128016" marR="128016" anchor="ctr">
                    <a:solidFill>
                      <a:srgbClr val="FFFFFF"/>
                    </a:solidFill>
                  </a:tcPr>
                </a:tc>
                <a:tc>
                  <a:txBody>
                    <a:bodyPr/>
                    <a:lstStyle/>
                    <a:p>
                      <a:pPr algn="l"/>
                      <a:r>
                        <a:rPr sz="1900" b="0" i="0">
                          <a:solidFill>
                            <a:srgbClr val="15201E"/>
                          </a:solidFill>
                          <a:latin typeface="Segoe UI"/>
                        </a:rPr>
                        <a:t>Interferes with everyday life; you start avoiding things.</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Ask yourself: what have I stopped doing?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NIMH, Anxiety Disorders; NIMH, Any Anxiety Disorder (statistics)</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19.1%</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U.S. adults with an anxiety disorder in the past year</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31.1%</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at some point in life</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Anxiety disorders are common, and they are treatable.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NIMH, Any Anxiety Disorder (statistics)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Women and younger adults report more anxiety</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U.S. adults with any anxiety disorder in the past year</a:t>
            </a:r>
          </a:p>
        </p:txBody>
      </p:sp>
      <p:graphicFrame>
        <p:nvGraphicFramePr>
          <p:cNvPr id="9" name="Chart 8"/>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Who was studied</a:t>
            </a:r>
          </a:p>
        </p:txBody>
      </p:sp>
      <p:sp>
        <p:nvSpPr>
          <p:cNvPr id="12" name="TextBox 11"/>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0" i="0">
                <a:solidFill>
                  <a:srgbClr val="15201E"/>
                </a:solidFill>
                <a:latin typeface="Segoe UI"/>
              </a:rPr>
              <a:t>U.S. adults aged 18 or older, in a nationally representative face-to-face household survey (NCS-R).</a:t>
            </a:r>
          </a:p>
          <a:p>
            <a:pPr algn="l">
              <a:spcAft>
                <a:spcPts val="937"/>
              </a:spcAft>
            </a:pPr>
            <a:r>
              <a:rPr sz="1250" b="0" i="0">
                <a:solidFill>
                  <a:srgbClr val="15201E"/>
                </a:solidFill>
                <a:latin typeface="Segoe UI"/>
              </a:rPr>
              <a:t>Interviews ran February 2001 to April 2003; anxiety disorders were assessed in 5,692 adults.</a:t>
            </a:r>
          </a:p>
          <a:p>
            <a:pPr algn="l">
              <a:spcAft>
                <a:spcPts val="937"/>
              </a:spcAft>
            </a:pPr>
            <a:r>
              <a:rPr sz="1250" b="0" i="0">
                <a:solidFill>
                  <a:srgbClr val="15201E"/>
                </a:solidFill>
                <a:latin typeface="Segoe UI"/>
              </a:rPr>
              <a:t>Each bar is the share with any anxiety disorder in the past year. No treatment was given; this is a survey.</a:t>
            </a:r>
          </a:p>
        </p:txBody>
      </p:sp>
      <p:sp>
        <p:nvSpPr>
          <p:cNvPr id="13" name="Rounded Rectangle 12"/>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Survey results for U.S. adults in 2001-2003, not a measure of your own risk, and not a description of a ProperHealth or Clarkson service.</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National survey data from 2001-2003, as published by NIMH.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NIMH, I'm So Stressed Out! Fact Sheet; NIMH, Generalized Anxiety Disorder: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Three signs it is time for help</a:t>
            </a:r>
          </a:p>
        </p:txBody>
      </p:sp>
      <p:sp>
        <p:nvSpPr>
          <p:cNvPr id="8" name="TextBox 7"/>
          <p:cNvSpPr txBox="1"/>
          <p:nvPr/>
        </p:nvSpPr>
        <p:spPr>
          <a:xfrm>
            <a:off x="548640" y="1783080"/>
            <a:ext cx="3291840" cy="1371600"/>
          </a:xfrm>
          <a:prstGeom prst="rect">
            <a:avLst/>
          </a:prstGeom>
          <a:noFill/>
        </p:spPr>
        <p:txBody>
          <a:bodyPr wrap="square" lIns="18288" rIns="18288" tIns="18288" bIns="18288" anchor="t">
            <a:spAutoFit/>
          </a:bodyPr>
          <a:lstStyle/>
          <a:p>
            <a:pPr algn="l"/>
            <a:r>
              <a:rPr sz="9600" b="0" i="0">
                <a:solidFill>
                  <a:srgbClr val="0A3F3C"/>
                </a:solidFill>
                <a:latin typeface="Georgia"/>
              </a:rPr>
              <a:t>6 mo</a:t>
            </a:r>
          </a:p>
        </p:txBody>
      </p:sp>
      <p:sp>
        <p:nvSpPr>
          <p:cNvPr id="9" name="TextBox 8"/>
          <p:cNvSpPr txBox="1"/>
          <p:nvPr/>
        </p:nvSpPr>
        <p:spPr>
          <a:xfrm>
            <a:off x="548640" y="3246120"/>
            <a:ext cx="3108960" cy="548640"/>
          </a:xfrm>
          <a:prstGeom prst="rect">
            <a:avLst/>
          </a:prstGeom>
          <a:noFill/>
        </p:spPr>
        <p:txBody>
          <a:bodyPr wrap="square" lIns="18288" rIns="18288" tIns="18288" bIns="18288" anchor="t">
            <a:spAutoFit/>
          </a:bodyPr>
          <a:lstStyle/>
          <a:p>
            <a:pPr algn="l"/>
            <a:r>
              <a:rPr sz="2000" b="0" i="0">
                <a:solidFill>
                  <a:srgbClr val="46524F"/>
                </a:solidFill>
                <a:latin typeface="Segoe UI"/>
              </a:rPr>
              <a:t>of hard-to-control worry</a:t>
            </a:r>
          </a:p>
        </p:txBody>
      </p:sp>
      <p:sp>
        <p:nvSpPr>
          <p:cNvPr id="10" name="Oval 9"/>
          <p:cNvSpPr/>
          <p:nvPr/>
        </p:nvSpPr>
        <p:spPr>
          <a:xfrm>
            <a:off x="42062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53712" y="178308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Symptoms interfere with everyday life</a:t>
            </a:r>
          </a:p>
        </p:txBody>
      </p:sp>
      <p:sp>
        <p:nvSpPr>
          <p:cNvPr id="12" name="Oval 11"/>
          <p:cNvSpPr/>
          <p:nvPr/>
        </p:nvSpPr>
        <p:spPr>
          <a:xfrm>
            <a:off x="42062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53712" y="260604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You avoid things, or symptoms never let up</a:t>
            </a:r>
          </a:p>
        </p:txBody>
      </p:sp>
      <p:sp>
        <p:nvSpPr>
          <p:cNvPr id="14" name="Oval 13"/>
          <p:cNvSpPr/>
          <p:nvPr/>
        </p:nvSpPr>
        <p:spPr>
          <a:xfrm>
            <a:off x="42062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53712" y="342900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Problems at school, work or home</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Any one of these is a reason to see a provider.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NIMH, Panic Disorder: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Panic attacks feel dangerous but aren't themselves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Trembling, tingling, a racing heart</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Not life-threatening in themselves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One attack is not a disorder</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Avoiding attacks can reshape a life</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Chest pain still means 911 until a doctor says otherwise.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NIMH, Generalized Anxiety Disorder: What You Need to Know; MedlinePlus, Anxiety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Anxiety is physical too</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Restlessness, poor sleep, aches, breathlessness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Thyroid or heart-rhythm problems can contribute</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Caffeine and some medicines worsen symptoms</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An exam and lab tests can rule out other causes.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NIMH, I'm So Stressed Out! Fact Sheet; NIMH, Generalized Anxiety Disorder: What You Need to Know; NIMH, Mental Health Medications; NCCIH, Anxiety and Complementary Health Approaches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Therapy and medication are the main treatments</a:t>
            </a:r>
          </a:p>
        </p:txBody>
      </p:sp>
      <p:sp>
        <p:nvSpPr>
          <p:cNvPr id="8" name="Rounded Rectangle 7"/>
          <p:cNvSpPr/>
          <p:nvPr/>
        </p:nvSpPr>
        <p:spPr>
          <a:xfrm>
            <a:off x="548640"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0A3F3C"/>
                </a:solidFill>
                <a:latin typeface="Segoe UI"/>
              </a:rPr>
              <a:t>Main treatments</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Talk therapy; CBT is the "gold standard"</a:t>
            </a:r>
          </a:p>
          <a:p>
            <a:pPr algn="l">
              <a:spcAft>
                <a:spcPts val="1350"/>
              </a:spcAft>
            </a:pPr>
            <a:r>
              <a:rPr sz="1800" b="0" i="0">
                <a:solidFill>
                  <a:srgbClr val="15201E"/>
                </a:solidFill>
                <a:latin typeface="Segoe UI"/>
              </a:rPr>
              <a:t>Medication, such as SSRIs, prescribed by a provider</a:t>
            </a:r>
          </a:p>
          <a:p>
            <a:pPr algn="l">
              <a:spcAft>
                <a:spcPts val="1350"/>
              </a:spcAft>
            </a:pPr>
            <a:r>
              <a:rPr sz="1800" b="0" i="0">
                <a:solidFill>
                  <a:srgbClr val="15201E"/>
                </a:solidFill>
                <a:latin typeface="Segoe UI"/>
              </a:rPr>
              <a:t>Often both together</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Helpful alongside care</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Exercise, mindfulness and meditation</a:t>
            </a:r>
          </a:p>
          <a:p>
            <a:pPr algn="l">
              <a:spcAft>
                <a:spcPts val="1350"/>
              </a:spcAft>
            </a:pPr>
            <a:r>
              <a:rPr sz="1800" b="0" i="0">
                <a:solidFill>
                  <a:srgbClr val="15201E"/>
                </a:solidFill>
                <a:latin typeface="Segoe UI"/>
              </a:rPr>
              <a:t>Less caffeine and enough sleep</a:t>
            </a:r>
          </a:p>
          <a:p>
            <a:pPr algn="l">
              <a:spcAft>
                <a:spcPts val="1350"/>
              </a:spcAft>
            </a:pPr>
            <a:r>
              <a:rPr sz="1800" b="0" i="0">
                <a:solidFill>
                  <a:srgbClr val="15201E"/>
                </a:solidFill>
                <a:latin typeface="Segoe UI"/>
              </a:rPr>
              <a:t>Relaxation techniques, though CBT may help more for some disorders</a:t>
            </a:r>
          </a:p>
        </p:txBody>
      </p:sp>
      <p:sp>
        <p:nvSpPr>
          <p:cNvPr id="14" name="Rounded Rectangle 13"/>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Be careful</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Benzodiazepines long term: tolerance and dependence</a:t>
            </a:r>
          </a:p>
          <a:p>
            <a:pPr algn="l">
              <a:spcAft>
                <a:spcPts val="1350"/>
              </a:spcAft>
            </a:pPr>
            <a:r>
              <a:rPr sz="1800" b="0" i="0">
                <a:solidFill>
                  <a:srgbClr val="15201E"/>
                </a:solidFill>
                <a:latin typeface="Segoe UI"/>
              </a:rPr>
              <a:t>Kava: linked to severe liver injury</a:t>
            </a:r>
          </a:p>
          <a:p>
            <a:pPr algn="l">
              <a:spcAft>
                <a:spcPts val="1350"/>
              </a:spcAft>
            </a:pPr>
            <a:r>
              <a:rPr sz="1800" b="0" i="0">
                <a:solidFill>
                  <a:srgbClr val="15201E"/>
                </a:solidFill>
                <a:latin typeface="Segoe UI"/>
              </a:rPr>
              <a:t>Stopping a prescribed medicine suddenly</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CBT is the gold-standard talk therapy.</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NIMH, Generalized Anxiety Disorder: What You Need to Know; NIMH, Mental Health Medications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Anxiety medicines need patience and a plan</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SSRIs can take several weeks to work</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Under 25: watch for suicidal thoughts early</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Benzodiazepines: short-term, tapered slowly</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Never stop a prescribed medicine alone</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pharmacist explains side effects; prescribers change doses.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NIMH, Generalized Anxiety Disorder: What You Need to Know; NIMH, Panic Disorder: What You Need to Know</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73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737360"/>
          </a:xfrm>
          <a:prstGeom prst="rect">
            <a:avLst/>
          </a:prstGeom>
          <a:noFill/>
        </p:spPr>
        <p:txBody>
          <a:bodyPr wrap="square" lIns="18288" rIns="18288" tIns="18288" bIns="18288" anchor="t">
            <a:spAutoFit/>
          </a:bodyPr>
          <a:lstStyle/>
          <a:p>
            <a:pPr algn="l"/>
            <a:r>
              <a:rPr sz="3500" b="0" i="0">
                <a:solidFill>
                  <a:srgbClr val="0A3F3C"/>
                </a:solidFill>
                <a:latin typeface="Georgia"/>
              </a:rPr>
              <a:t>“Anxiety Is a Matter of Biology, Not of Psychology”</a:t>
            </a:r>
          </a:p>
        </p:txBody>
      </p:sp>
      <p:sp>
        <p:nvSpPr>
          <p:cNvPr id="10" name="TextBox 9"/>
          <p:cNvSpPr txBox="1"/>
          <p:nvPr/>
        </p:nvSpPr>
        <p:spPr>
          <a:xfrm>
            <a:off x="868680" y="306323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2014-09-21</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Anxiety's physical symptoms are real</a:t>
            </a:r>
          </a:p>
          <a:p>
            <a:pPr algn="l">
              <a:spcAft>
                <a:spcPts val="1275"/>
              </a:spcAft>
            </a:pPr>
            <a:r>
              <a:rPr sz="1700" b="0" i="0">
                <a:solidFill>
                  <a:srgbClr val="15201E"/>
                </a:solidFill>
                <a:latin typeface="Segoe UI"/>
              </a:rPr>
              <a:t>Breathing and movement help alongside care</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An "oxygen model" of anxiety</a:t>
            </a:r>
          </a:p>
          <a:p>
            <a:pPr algn="l">
              <a:spcAft>
                <a:spcPts val="1275"/>
              </a:spcAft>
            </a:pPr>
            <a:r>
              <a:rPr sz="1700" b="0" i="0">
                <a:solidFill>
                  <a:srgbClr val="15201E"/>
                </a:solidFill>
                <a:latin typeface="Segoe UI"/>
              </a:rPr>
              <a:t>Natural remedies as treatment</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view that the symptoms are real fits; his remedies lack evidence.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Suicidal thoughts: call or text 988; danger, 911</a:t>
            </a:r>
          </a:p>
        </p:txBody>
      </p:sp>
      <p:sp>
        <p:nvSpPr>
          <p:cNvPr id="9" name="Oval 8"/>
          <p:cNvSpPr/>
          <p:nvPr/>
        </p:nvSpPr>
        <p:spPr>
          <a:xfrm>
            <a:off x="548640"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25552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Chest pain: call 911</a:t>
            </a:r>
          </a:p>
        </p:txBody>
      </p:sp>
      <p:sp>
        <p:nvSpPr>
          <p:cNvPr id="11" name="Oval 10"/>
          <p:cNvSpPr/>
          <p:nvPr/>
        </p:nvSpPr>
        <p:spPr>
          <a:xfrm>
            <a:off x="548640"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281940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Withdrawal shaking or confusion: get help right away</a:t>
            </a:r>
          </a:p>
        </p:txBody>
      </p:sp>
      <p:sp>
        <p:nvSpPr>
          <p:cNvPr id="13" name="Oval 12"/>
          <p:cNvSpPr/>
          <p:nvPr/>
        </p:nvSpPr>
        <p:spPr>
          <a:xfrm>
            <a:off x="548640"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38328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Can't eat, sleep or cope: talk to a professional</a:t>
            </a:r>
          </a:p>
        </p:txBody>
      </p:sp>
      <p:sp>
        <p:nvSpPr>
          <p:cNvPr id="15" name="Oval 14"/>
          <p:cNvSpPr/>
          <p:nvPr/>
        </p:nvSpPr>
        <p:spPr>
          <a:xfrm>
            <a:off x="548640"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394716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Anxiety after a new medicine: call pharmacist or prescriber</a:t>
            </a:r>
          </a:p>
        </p:txBody>
      </p:sp>
      <p:sp>
        <p:nvSpPr>
          <p:cNvPr id="17" name="Oval 16"/>
          <p:cNvSpPr/>
          <p:nvPr/>
        </p:nvSpPr>
        <p:spPr>
          <a:xfrm>
            <a:off x="548640"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1097280" y="45110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First panic attack, or palpitations with weight loss: checkup</a:t>
            </a:r>
          </a:p>
        </p:txBody>
      </p:sp>
      <p:sp>
        <p:nvSpPr>
          <p:cNvPr id="19" name="Rounded Rectangle 1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Thoughts of self-harm: call or text 988 now.</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NIMH, I'm So Stressed Out! Fact Sheet; NIMH, Generalized Anxiety Disorder: What You Need to Know; NCCIH, Anxiety and Complementary Health Approaches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Answer the avoidance question</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Talk to a primary care provider</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about therapy by name</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Look honestly at caffeine and sleep</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Bring everything you take for stress</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noticing what you avoid.</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16</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NIMH — Anxiety Disorders</a:t>
            </a:r>
          </a:p>
          <a:p>
            <a:pPr algn="l">
              <a:spcAft>
                <a:spcPts val="1200"/>
              </a:spcAft>
            </a:pPr>
            <a:r>
              <a:rPr sz="1600" b="0" i="0">
                <a:solidFill>
                  <a:srgbClr val="46524F"/>
                </a:solidFill>
                <a:latin typeface="Segoe UI"/>
              </a:rPr>
              <a:t>NIMH — I'm So Stressed Out! Fact Sheet</a:t>
            </a:r>
          </a:p>
          <a:p>
            <a:pPr algn="l">
              <a:spcAft>
                <a:spcPts val="1200"/>
              </a:spcAft>
            </a:pPr>
            <a:r>
              <a:rPr sz="1600" b="0" i="0">
                <a:solidFill>
                  <a:srgbClr val="46524F"/>
                </a:solidFill>
                <a:latin typeface="Segoe UI"/>
              </a:rPr>
              <a:t>NIMH — Generalized Anxiety Disorder: What You Need to Know</a:t>
            </a:r>
          </a:p>
          <a:p>
            <a:pPr algn="l">
              <a:spcAft>
                <a:spcPts val="1200"/>
              </a:spcAft>
            </a:pPr>
            <a:r>
              <a:rPr sz="1600" b="0" i="0">
                <a:solidFill>
                  <a:srgbClr val="46524F"/>
                </a:solidFill>
                <a:latin typeface="Segoe UI"/>
              </a:rPr>
              <a:t>NIMH — Panic Disorder: What You Need to Know</a:t>
            </a:r>
          </a:p>
          <a:p>
            <a:pPr algn="l">
              <a:spcAft>
                <a:spcPts val="1200"/>
              </a:spcAft>
            </a:pPr>
            <a:r>
              <a:rPr sz="1600" b="0" i="0">
                <a:solidFill>
                  <a:srgbClr val="46524F"/>
                </a:solidFill>
                <a:latin typeface="Segoe UI"/>
              </a:rPr>
              <a:t>NIMH — Any Anxiety Disorder (statistics)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NIMH — Mental Health Medications</a:t>
            </a:r>
          </a:p>
          <a:p>
            <a:pPr algn="l">
              <a:spcAft>
                <a:spcPts val="1200"/>
              </a:spcAft>
            </a:pPr>
            <a:r>
              <a:rPr sz="1600" b="0" i="0">
                <a:solidFill>
                  <a:srgbClr val="46524F"/>
                </a:solidFill>
                <a:latin typeface="Segoe UI"/>
              </a:rPr>
              <a:t>NIMH — Psychotherapies</a:t>
            </a:r>
          </a:p>
          <a:p>
            <a:pPr algn="l">
              <a:spcAft>
                <a:spcPts val="1200"/>
              </a:spcAft>
            </a:pPr>
            <a:r>
              <a:rPr sz="1600" b="0" i="0">
                <a:solidFill>
                  <a:srgbClr val="46524F"/>
                </a:solidFill>
                <a:latin typeface="Segoe UI"/>
              </a:rPr>
              <a:t>NCCIH — Anxiety and Complementary Health Approaches</a:t>
            </a:r>
          </a:p>
          <a:p>
            <a:pPr algn="l">
              <a:spcAft>
                <a:spcPts val="1200"/>
              </a:spcAft>
            </a:pPr>
            <a:r>
              <a:rPr sz="1600" b="0" i="0">
                <a:solidFill>
                  <a:srgbClr val="46524F"/>
                </a:solidFill>
                <a:latin typeface="Segoe UI"/>
              </a:rPr>
              <a:t>NCCIH — Kava</a:t>
            </a:r>
          </a:p>
          <a:p>
            <a:pPr algn="l">
              <a:spcAft>
                <a:spcPts val="1200"/>
              </a:spcAft>
            </a:pPr>
            <a:r>
              <a:rPr sz="1600" b="0" i="0">
                <a:solidFill>
                  <a:srgbClr val="46524F"/>
                </a:solidFill>
                <a:latin typeface="Segoe UI"/>
              </a:rPr>
              <a:t>MedlinePlus — Anxiety</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4 more warning-sign sources.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ANXIETY &amp; STRESS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17</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a physical problem or a medicine be adding to my anxiety?</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Would therapy such as CBT suit me, in person or by telehealth?</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If I take a medicine, how long before it works, and what side effects should I expect?</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any of my supplements interact with my medicines?</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