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بالغوں کا فیصد</c:v>
                </c:pt>
              </c:strCache>
            </c:strRef>
          </c:tx>
          <c:spPr>
            <a:solidFill>
              <a:srgbClr val="0E5753"/>
            </a:solidFill>
          </c:spPr>
          <c:cat>
            <c:strRef>
              <c:f>Sheet1!$A$2:$A$5</c:f>
              <c:strCache>
                <c:ptCount val="4"/>
                <c:pt idx="0">
                  <c:v>غذائی الرجی</c:v>
                </c:pt>
                <c:pt idx="1">
                  <c:v>ایگزیما</c:v>
                </c:pt>
                <c:pt idx="2">
                  <c:v>موسمی الرجی</c:v>
                </c:pt>
                <c:pt idx="3">
                  <c:v>تینوں میں سے کوئی</c:v>
                </c:pt>
              </c:strCache>
            </c:strRef>
          </c:cat>
          <c:val>
            <c:numRef>
              <c:f>Sheet1!$B$2:$B$5</c:f>
              <c:numCache>
                <c:formatCode>General</c:formatCode>
                <c:ptCount val="4"/>
                <c:pt idx="0">
                  <c:v>0.062</c:v>
                </c:pt>
                <c:pt idx="1">
                  <c:v>0.073</c:v>
                </c:pt>
                <c:pt idx="2">
                  <c:v>0.257</c:v>
                </c:pt>
                <c:pt idx="3">
                  <c:v>0.318</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0.4"/>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الرجی اور سائنس کے مسائل کے بارے میں ہے: یہ کتنے عام ہیں، پہلے سامنا کم کرنا، الرجی کی دوائیں درست اور محفوظ طریقے سے استعمال کرنا، زیادہ تر سائنس انفیکشن کو اینٹی بائیوٹک کی ضرورت کیوں نہیں، اور محفوظ طریقے سے ناک دھونا۔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ہفتوں کی بند ناک الرجی سے، سائنس انفیکشن سے، یا خود دوا سے ہو سکتی ہے: بند ناک کے اسپرے زیادہ دن استعمال کرنے سے ناک دوبارہ بند ہوتی ہے۔ تقریباً ایک چوتھائی بالغوں کو موسمی الرجی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ہزار اکیس میں امریکہ کے اکتیس اعشاریہ آٹھ فیصد بالغوں کو موسمی الرجی، ایگزیما یا غذائی الرجی تھی: پچیس اعشاریہ سات فیصد کو موسمی الرجی، سات اعشاریہ تین فیصد کو ایگزیما اور چھ اعشاریہ دو فیصد کو غذائی الرجی۔ بچوں میں ستائیس اعشاریہ دو فیصد کو کم از کم ایک تھی۔ یہ قومی سروے کے اندازے 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بہترین علاج محرک سے بچنا ہے۔ اپنے محرکات پہچانیں: پولن، پھپھوندی، خشکی یا گرد۔ گرم، خشک اور ہوا دار دنوں میں پولن سب سے زیادہ ہوتا ہے۔ سونے سے پہلے نہانا جلد اور بالوں سے الرجین ہٹاتا ہے۔ پھر علامت کے مطابق دوا شامل کریں۔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سیٹیریزین، لوراٹاڈین اور فیکسوفیناڈین جیسی کم غنودگی والی اینٹی ہسٹامین چھینکوں، خارش اور بہتی ناک میں مدد دیتی ہیں؛ ان کے ساتھ الکحل سے بچیں۔ اسٹیرائیڈ ناک کے اسپرے الرجک رائنائٹس کا سب سے مؤثر علاج ہیں اور روزانہ استعمال سے بہترین کام کرتے ہیں۔ ان سے جلن یا نکسیر ہو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بند ناک کھولنے والے اسپرے تین دن سے زیادہ استعمال نہ کریں، کیونکہ زیادہ استعمال سے ناک دوبارہ بند ہوتی ہے۔ سوڈو ایفیڈرین کی گولیاں لینے سے پہلے معالج کو بتائیں اگر ہائی بلڈ پریشر، گلوکوما، ذیابیطس، پروسٹیٹ کا مسئلہ، یا تھائیرائیڈ یا دل کی بیماری ہو؛ اس سے دھڑکن تیز یا بےترتیب ہو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زیادہ تر سائنس انفیکشن وائرس سے ہوتے ہیں، اور زیادہ تر خود ٹھیک ہو جاتے ہیں۔ گرم سینک اور بھاپ دباؤ کم کر سکتے ہیں۔ چہرے کے شدید درد یا دس دن سے زیادہ بغیر بہتری کی علامات پر معالج سے ملیں۔ معالج اینٹی بائیوٹک کا فیصلہ کرنے سے پہلے دو سے تین دن انتظار کا مشورہ دے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ناک دھونا گرد اور پولن ہٹا سکتا اور بلغم ڈھیلا کر سکتا ہے، مگر صرف ڈسٹلڈ، جراثیم سے پاک، یا تین سے پانچ منٹ ابال کر ٹھنڈا کیا نل کا پانی چوبیس گھنٹے کے اندر استعمال کریں۔ سادہ نل کا پانی محفوظ نہیں۔ ہر استعمال کے بعد آلہ دھوئیں اور سوکھنے دیں۔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الرجی اکثر خاندانوں میں چلتی ہے۔ موسمی الرجی دمہ شروع یا بدتر کر سکتی ہے اور سائنس اور کان کے انفیکشن کا سبب بن سکتی ہے۔ علامات اکثر صبح چار سے چھ بجے عروج پر ہوتی ہیں، اس لیے سونے سے پہلے اینٹی ہسٹامین مدد دے سکتی ہے۔ الرجی کے انجیکشن مہینوں سے برسوں میں برداشت پیدا کر سکتے ہیں۔ ٹیسٹ بتا سکتا ہے کہ آپ کو کس چیز سے ردِعمل ہوتا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الرجی کو بڑا بہروپیا کہتے اور دواؤں سے پہلے سامنا کم کرنے کو ترجیح دیتے؛ موجودہ ذرائع متفق ہیں کہ الرجی عام ہے اور سامنا کم کرنا بہترین پہلا قدم ہے۔ ان کے یہ دعوے کہ بہت سی غیر متعلق بیماریاں دراصل غیر تشخیص شدہ الرجی سے ہوتی ہیں، اور ان کا آکسیجن نظریہ،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انافائلیکسس جان لیوا ہے: ایپی نیفرین ہو تو استعمال کریں اور نائن ون ون پر کال کریں۔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اپنا محرک پہچانیں۔ سامنا کم کریں۔ اسٹیرائیڈ اسپرے روزانہ استعمال کریں۔ بند ناک کے اسپرے تین دن تک محدود رکھیں۔ اور صرف محفوظ پانی سے ناک دھوئیں۔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Meningitis؛ MedlinePlus — Orbital cellulitis؛ MedlinePlus — Asthma۔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الرجی اور سائنس کے مسائل: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سامنا کم کریں، درست دوا چنیں، محفوظ طریقے سے ناک دھوئیں، اور جانیں کب اینٹی بائیوٹک مدد کرتی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CDC National Center for Health Statistics, Diagnosed Allergic Conditions in Adults: United States, 2021 (Data Brief 460)</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ہفتوں سے ناک بند: الرجی، سائنس کا انفیکشن، یا غلط اسپرے؟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تقریباً ایک چوتھائی بالغوں کو موسمی الرجی ہے۔ یہاں بیان ہے کہ سامنا کیسے کم کریں، کون سی دوا کس علامت کے لیے ہے، بند ناک کے اسپرے چند دن بعد الٹا اثر کیوں کرتے ہیں، ناک محفوظ طریقے سے کیسے دھوئیں، اور زیادہ تر سائنس انفیکشن اینٹی بائیوٹک کے بغیر کیوں ٹھیک ہو جاتے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CDC National Center for Health Statistics, Diagnosed Allergic Conditions in Adults: United States, 2021 (Data Brief 460); CDC National Center for Health Statistics, Diagnosed Allergic Conditions in Children Aged 0–17 Years: United States, 2021 (Data Brief 459)</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تقریباً ایک چوتھائی بالغوں کو موسمی الرجی ہے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امریکہ کے بالغ جن کی الرجی کی تشخیص ہوئی، </a:t>
            </a:r>
            <a:r>
              <a:rPr sz="1296" b="0" i="0" lang="en-US">
                <a:solidFill>
                  <a:srgbClr val="5F6A67"/>
                </a:solidFill>
                <a:latin typeface="Segoe UI"/>
              </a:rPr>
              <a:t>‎2021‎</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لوگوں کو شمار کیا گیا</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en-US">
                <a:solidFill>
                  <a:srgbClr val="15201E"/>
                </a:solidFill>
                <a:latin typeface="Segoe UI"/>
              </a:rPr>
              <a:t>‎2021‎</a:t>
            </a:r>
            <a:r>
              <a:rPr sz="1200" b="0" i="0" lang="ur-PK">
                <a:solidFill>
                  <a:srgbClr val="15201E"/>
                </a:solidFill>
                <a:latin typeface="Segoe UI"/>
                <a:cs typeface="Noto Nastaliq Urdu"/>
              </a:rPr>
              <a:t> کے قومی صحت انٹرویو سروے میں گھروں پر انٹرویو کیے گئے امریکی بالغ۔</a:t>
            </a:r>
          </a:p>
          <a:p>
            <a:pPr algn="r" rtl="1">
              <a:lnSpc>
                <a:spcPct val="125000"/>
              </a:lnSpc>
              <a:spcAft>
                <a:spcPts val="937"/>
              </a:spcAft>
            </a:pPr>
            <a:r>
              <a:rPr sz="1200" b="0" i="0" lang="ur-PK">
                <a:solidFill>
                  <a:srgbClr val="15201E"/>
                </a:solidFill>
                <a:latin typeface="Segoe UI"/>
                <a:cs typeface="Noto Nastaliq Urdu"/>
              </a:rPr>
              <a:t>بچوں میں </a:t>
            </a:r>
            <a:r>
              <a:rPr sz="1200" b="0" i="0" lang="en-US">
                <a:solidFill>
                  <a:srgbClr val="15201E"/>
                </a:solidFill>
                <a:latin typeface="Segoe UI"/>
              </a:rPr>
              <a:t>‎27.2%‎</a:t>
            </a:r>
            <a:r>
              <a:rPr sz="1200" b="0" i="0" lang="ur-PK">
                <a:solidFill>
                  <a:srgbClr val="15201E"/>
                </a:solidFill>
                <a:latin typeface="Segoe UI"/>
                <a:cs typeface="Noto Nastaliq Urdu"/>
              </a:rPr>
              <a:t> کو ان میں سے کم از کم ایک الرجی تھی۔</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امریکی آبادی کے سروے کے اندازے ہیں، کسی مریض کی پیمائش یا پراپر ہیلتھ یا کلارکسن کی کسی خدمت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سروے کے اندازے، کسی خدمت کا بیان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Allergic rhinitis; U.S. Food and Drug Administration, Know Which Medication Is Right for Your Seasonal Allergies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دوا سے پہلے سامنا کم کریں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اپنے محرکات پہچانیں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پولن، پھپھوندی، جانوروں کی خشکی یا گرد۔</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موسم پر نظر رکھیں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گرم، خشک اور ہوا دار دنوں میں پولن سب سے زیادہ۔</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سونے سے پہلے نہائیں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جلد اور بالوں سے الرجین ہٹ جاتے ہیں۔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پھر دوا شامل کریں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علامت کے مطابق چنیں، اور فارماسسٹ سے پوچھیں۔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پولن والے دنوں میں سونے سے پہلے نہائیں۔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Antihistamines for allergies; MedlinePlus, Allergic rhinitis; U.S. Food and Drug Administration, Know Which Medication Is Right for Your Seasonal Allergies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اسٹیرائیڈ اسپرے بہترین؛ اینٹی ہسٹامین خارش کے لیے</a:t>
            </a:r>
          </a:p>
        </p:txBody>
      </p:sp>
      <p:graphicFrame>
        <p:nvGraphicFramePr>
          <p:cNvPr id="8" name="Table 7"/>
          <p:cNvGraphicFramePr>
            <a:graphicFrameLocks noGrp="1"/>
          </p:cNvGraphicFramePr>
          <p:nvPr/>
        </p:nvGraphicFramePr>
        <p:xfrm>
          <a:off x="548640" y="1783080"/>
          <a:ext cx="11094415" cy="1920239"/>
        </p:xfrm>
        <a:graphic>
          <a:graphicData uri="http://schemas.openxmlformats.org/drawingml/2006/table">
            <a:tbl>
              <a:tblPr firstRow="1" bandRow="0" rtl="1">
                <a:tableStyleId>{5C22544A-7EE6-4342-B048-85BDC9FD1C3A}</a:tableStyleId>
              </a:tblPr>
              <a:tblGrid>
                <a:gridCol w="3858927"/>
                <a:gridCol w="3376561"/>
                <a:gridCol w="3858927"/>
              </a:tblGrid>
              <a:tr h="640079">
                <a:tc>
                  <a:txBody>
                    <a:bodyPr/>
                    <a:lstStyle/>
                    <a:p>
                      <a:pPr algn="r" rtl="1">
                        <a:lnSpc>
                          <a:spcPct val="125000"/>
                        </a:lnSpc>
                      </a:pPr>
                      <a:r>
                        <a:rPr sz="1344" b="0" i="0" lang="ur-PK">
                          <a:solidFill>
                            <a:srgbClr val="46524F"/>
                          </a:solidFill>
                          <a:latin typeface="Segoe UI"/>
                          <a:cs typeface="Noto Nastaliq Urdu"/>
                        </a:rPr>
                        <a:t>یہ جانیں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کس کے لیے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الکحل نہیں؛ گاڑی چلانے سے پہلے اثر دیکھیں۔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چھینکیں، خارش، بہتی ناک۔</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کم غنودگی والی اینٹی ہسٹامین (سیٹیریزین، لوراٹاڈین، فیکسوفیناڈین)</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روزانہ استعمال سے بہترین؛ جلن یا نکسیر ہو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الرجک رائنائٹس کا سب سے مؤثر علاج۔</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اسٹیرائیڈ ناک کے اسپرے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پورے اثر کے لیے اسٹیرائیڈ اسپرے روزانہ استعمال کریں۔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Allergic rhinitis; U.S. Food and Drug Administration, Know Which Medication Is Right for Your Seasonal Allergies; MedlinePlus, Pseudoephedrine: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ڈیکونجسٹنٹ کو حد اور احتیاط چاہیے</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4841199"/>
                <a:gridCol w="2924891"/>
                <a:gridCol w="3328324"/>
              </a:tblGrid>
              <a:tr h="640079">
                <a:tc>
                  <a:txBody>
                    <a:bodyPr/>
                    <a:lstStyle/>
                    <a:p>
                      <a:pPr algn="r" rtl="1">
                        <a:lnSpc>
                          <a:spcPct val="125000"/>
                        </a:lnSpc>
                      </a:pPr>
                      <a:r>
                        <a:rPr sz="1344" b="0" i="0" lang="ur-PK">
                          <a:solidFill>
                            <a:srgbClr val="46524F"/>
                          </a:solidFill>
                          <a:latin typeface="Segoe UI"/>
                          <a:cs typeface="Noto Nastaliq Urdu"/>
                        </a:rPr>
                        <a:t>یہ جانیں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کس کے لیے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en-US">
                          <a:solidFill>
                            <a:srgbClr val="15201E"/>
                          </a:solidFill>
                          <a:latin typeface="Segoe UI"/>
                        </a:rPr>
                        <a:t>‎3‎</a:t>
                      </a:r>
                      <a:r>
                        <a:rPr sz="1823" b="0" i="0" lang="ur-PK">
                          <a:solidFill>
                            <a:srgbClr val="15201E"/>
                          </a:solidFill>
                          <a:latin typeface="Segoe UI"/>
                          <a:cs typeface="Noto Nastaliq Urdu"/>
                        </a:rPr>
                        <a:t> دن سے زیادہ نہیں، ورنہ ناک دوبارہ بند ہوتی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مختصر مدت کی بند ناک۔</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بند ناک کھولنے والے اسپرے</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ہائی بلڈ پریشر یا دل کی بیماری ہو تو پہلے معالج کو بتائیں۔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بند ناک۔</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سوڈو ایفیڈرین کی گولیاں</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بند ناک کے اسپرے: زیادہ سے زیادہ تین دن۔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Centers for Disease Control and Prevention, Sinus Infection Basics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سائنس انفیکشن اینٹی بائیوٹک کے بغیر ٹھیک</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عموماً وائرس</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تر سائنس انفیکشن وائرس سے ہوتے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دباؤ کم کریں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گرم سینک اور بھاپ مدد دیتی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کب رابطہ کریں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چہرے کا شدید درد، یا </a:t>
            </a:r>
            <a:r>
              <a:rPr sz="1344" b="0" i="0" lang="en-US">
                <a:solidFill>
                  <a:srgbClr val="46524F"/>
                </a:solidFill>
                <a:latin typeface="Segoe UI"/>
              </a:rPr>
              <a:t>‎10‎</a:t>
            </a:r>
            <a:r>
              <a:rPr sz="1344" b="0" i="0" lang="ur-PK">
                <a:solidFill>
                  <a:srgbClr val="46524F"/>
                </a:solidFill>
                <a:latin typeface="Segoe UI"/>
                <a:cs typeface="Noto Nastaliq Urdu"/>
              </a:rPr>
              <a:t> دن سے زیادہ بغیر بہتری۔</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اینٹی بائیوٹک صرف ضرورت پر</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معالج </a:t>
            </a:r>
            <a:r>
              <a:rPr sz="1344" b="0" i="0" lang="en-US">
                <a:solidFill>
                  <a:srgbClr val="46524F"/>
                </a:solidFill>
                <a:latin typeface="Segoe UI"/>
              </a:rPr>
              <a:t>‎2‎</a:t>
            </a:r>
            <a:r>
              <a:rPr sz="1344" b="0" i="0" lang="ur-PK">
                <a:solidFill>
                  <a:srgbClr val="46524F"/>
                </a:solidFill>
                <a:latin typeface="Segoe UI"/>
                <a:cs typeface="Noto Nastaliq Urdu"/>
              </a:rPr>
              <a:t> سے </a:t>
            </a:r>
            <a:r>
              <a:rPr sz="1344" b="0" i="0" lang="en-US">
                <a:solidFill>
                  <a:srgbClr val="46524F"/>
                </a:solidFill>
                <a:latin typeface="Segoe UI"/>
              </a:rPr>
              <a:t>‎3‎</a:t>
            </a:r>
            <a:r>
              <a:rPr sz="1344" b="0" i="0" lang="ur-PK">
                <a:solidFill>
                  <a:srgbClr val="46524F"/>
                </a:solidFill>
                <a:latin typeface="Segoe UI"/>
                <a:cs typeface="Noto Nastaliq Urdu"/>
              </a:rPr>
              <a:t> دن انتظار کر سکتا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دس دن بغیر بہتری کے ہوں تو معالج سے ملیں۔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Is Rinsing Your Sinuses With Neti Pots Safe?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صرف محفوظ پانی سے ناک دھوئیں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محفوظ پانی</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ڈسٹلڈ یا جراثیم سے پاک پانی۔</a:t>
            </a:r>
          </a:p>
          <a:p>
            <a:pPr algn="r" rtl="1">
              <a:lnSpc>
                <a:spcPct val="125000"/>
              </a:lnSpc>
              <a:spcAft>
                <a:spcPts val="1350"/>
              </a:spcAft>
            </a:pPr>
            <a:r>
              <a:rPr sz="1728" b="0" i="0" lang="ur-PK">
                <a:solidFill>
                  <a:srgbClr val="15201E"/>
                </a:solidFill>
                <a:latin typeface="Segoe UI"/>
                <a:cs typeface="Noto Nastaliq Urdu"/>
              </a:rPr>
              <a:t>نل کا پانی </a:t>
            </a:r>
            <a:r>
              <a:rPr sz="1728" b="0" i="0" lang="en-US">
                <a:solidFill>
                  <a:srgbClr val="15201E"/>
                </a:solidFill>
                <a:latin typeface="Segoe UI"/>
              </a:rPr>
              <a:t>‎3‎</a:t>
            </a:r>
            <a:r>
              <a:rPr sz="1728" b="0" i="0" lang="ur-PK">
                <a:solidFill>
                  <a:srgbClr val="15201E"/>
                </a:solidFill>
                <a:latin typeface="Segoe UI"/>
                <a:cs typeface="Noto Nastaliq Urdu"/>
              </a:rPr>
              <a:t> سے </a:t>
            </a:r>
            <a:r>
              <a:rPr sz="1728" b="0" i="0" lang="en-US">
                <a:solidFill>
                  <a:srgbClr val="15201E"/>
                </a:solidFill>
                <a:latin typeface="Segoe UI"/>
              </a:rPr>
              <a:t>‎5‎</a:t>
            </a:r>
            <a:r>
              <a:rPr sz="1728" b="0" i="0" lang="ur-PK">
                <a:solidFill>
                  <a:srgbClr val="15201E"/>
                </a:solidFill>
                <a:latin typeface="Segoe UI"/>
                <a:cs typeface="Noto Nastaliq Urdu"/>
              </a:rPr>
              <a:t> منٹ ابال کر ٹھنڈا کیا ہوا، </a:t>
            </a:r>
            <a:r>
              <a:rPr sz="1728" b="0" i="0" lang="en-US">
                <a:solidFill>
                  <a:srgbClr val="15201E"/>
                </a:solidFill>
                <a:latin typeface="Segoe UI"/>
              </a:rPr>
              <a:t>‎24‎</a:t>
            </a:r>
            <a:r>
              <a:rPr sz="1728" b="0" i="0" lang="ur-PK">
                <a:solidFill>
                  <a:srgbClr val="15201E"/>
                </a:solidFill>
                <a:latin typeface="Segoe UI"/>
                <a:cs typeface="Noto Nastaliq Urdu"/>
              </a:rPr>
              <a:t> گھنٹے میں استعمال۔</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غیر محفوظ</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سادہ نل کا پانی۔</a:t>
            </a:r>
          </a:p>
          <a:p>
            <a:pPr algn="r" rtl="1">
              <a:lnSpc>
                <a:spcPct val="125000"/>
              </a:lnSpc>
              <a:spcAft>
                <a:spcPts val="1350"/>
              </a:spcAft>
            </a:pPr>
            <a:r>
              <a:rPr sz="1728" b="0" i="0" lang="ur-PK">
                <a:solidFill>
                  <a:srgbClr val="15201E"/>
                </a:solidFill>
                <a:latin typeface="Segoe UI"/>
                <a:cs typeface="Noto Nastaliq Urdu"/>
              </a:rPr>
              <a:t>بغیر دھویا اور سکھایا آلہ۔</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ناک دھونے کے لیے کبھی سادہ نل کا پانی نہیں۔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Allergic rhinitis; U.S. Food and Drug Administration, Know Which Medication Is Right for Your Seasonal Allergies; MedlinePlus, Antihistamines for allergies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الرجی صرف ناک تک محدود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اکثر خاندانوں میں چلتی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دمہ شروع یا بدتر کر سکتی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علامات صبح </a:t>
            </a:r>
            <a:r>
              <a:rPr sz="2111" b="0" i="0" lang="en-US">
                <a:solidFill>
                  <a:srgbClr val="15201E"/>
                </a:solidFill>
                <a:latin typeface="Segoe UI"/>
              </a:rPr>
              <a:t>‎4‎</a:t>
            </a:r>
            <a:r>
              <a:rPr sz="2111" b="0" i="0" lang="ur-PK">
                <a:solidFill>
                  <a:srgbClr val="15201E"/>
                </a:solidFill>
                <a:latin typeface="Segoe UI"/>
                <a:cs typeface="Noto Nastaliq Urdu"/>
              </a:rPr>
              <a:t> سے </a:t>
            </a:r>
            <a:r>
              <a:rPr sz="2111" b="0" i="0" lang="en-US">
                <a:solidFill>
                  <a:srgbClr val="15201E"/>
                </a:solidFill>
                <a:latin typeface="Segoe UI"/>
              </a:rPr>
              <a:t>‎6‎</a:t>
            </a:r>
            <a:r>
              <a:rPr sz="2111" b="0" i="0" lang="ur-PK">
                <a:solidFill>
                  <a:srgbClr val="15201E"/>
                </a:solidFill>
                <a:latin typeface="Segoe UI"/>
                <a:cs typeface="Noto Nastaliq Urdu"/>
              </a:rPr>
              <a:t> بجے عروج پر۔</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الرجی کے انجیکشن برداشت پیدا کرتے 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ٹیسٹ بتا سکتا ہے کہ آپ کو کس چیز سے الرجی ہے۔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CDC National Center for Health Statistics, Diagnosed Allergic Conditions in Adults: United States, 2021 (Data Brief 460); MedlinePlus, Allergic rhinitis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“Allergy is a great masquerader of the immune system.”</a:t>
            </a:r>
          </a:p>
        </p:txBody>
      </p:sp>
      <p:sp>
        <p:nvSpPr>
          <p:cNvPr id="10" name="TextBox 9"/>
          <p:cNvSpPr txBox="1"/>
          <p:nvPr/>
        </p:nvSpPr>
        <p:spPr>
          <a:xfrm>
            <a:off x="5836615" y="301752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‎2014-07-08‎</a:t>
            </a:r>
          </a:p>
        </p:txBody>
      </p:sp>
      <p:sp>
        <p:nvSpPr>
          <p:cNvPr id="11" name="TextBox 10"/>
          <p:cNvSpPr txBox="1"/>
          <p:nvPr/>
        </p:nvSpPr>
        <p:spPr>
          <a:xfrm>
            <a:off x="5836615" y="342900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"الرجی مدافعتی نظام کا ایک بڑا بہروپیا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الرجی عام ہے</a:t>
            </a:r>
          </a:p>
          <a:p>
            <a:pPr algn="r" rtl="1">
              <a:lnSpc>
                <a:spcPct val="125000"/>
              </a:lnSpc>
              <a:spcAft>
                <a:spcPts val="1275"/>
              </a:spcAft>
            </a:pPr>
            <a:r>
              <a:rPr sz="1632" b="0" i="0" lang="ur-PK">
                <a:solidFill>
                  <a:srgbClr val="15201E"/>
                </a:solidFill>
                <a:latin typeface="Segoe UI"/>
                <a:cs typeface="Noto Nastaliq Urdu"/>
              </a:rPr>
              <a:t>پہلے سامنا کم کریں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الرجی بہت سی بیماریوں کی چھپی وجہ</a:t>
            </a:r>
          </a:p>
          <a:p>
            <a:pPr algn="r" rtl="1">
              <a:lnSpc>
                <a:spcPct val="125000"/>
              </a:lnSpc>
              <a:spcAft>
                <a:spcPts val="1275"/>
              </a:spcAft>
            </a:pPr>
            <a:r>
              <a:rPr sz="1632" b="0" i="0" lang="ur-PK">
                <a:solidFill>
                  <a:srgbClr val="15201E"/>
                </a:solidFill>
                <a:latin typeface="Segoe UI"/>
                <a:cs typeface="Noto Nastaliq Urdu"/>
              </a:rPr>
              <a:t>"آکسیجن توازن" کا نظریہ</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سامنا کم کرنے کا نکتہ درست؛ چھپی وجہ کے دعووں کی تائید نہیں۔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محرک کے بعد سانس میں دقت یا سوجن: ایپی نیفرین،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سائنس درد کے ساتھ گردن اکڑنا یا آنکھ سوجنا: ایمرجنسی</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چہرے کا شدید درد یا </a:t>
            </a:r>
            <a:r>
              <a:rPr sz="1920" b="0" i="0" lang="en-US">
                <a:solidFill>
                  <a:srgbClr val="15201E"/>
                </a:solidFill>
                <a:latin typeface="Segoe UI"/>
              </a:rPr>
              <a:t>‎10+‎</a:t>
            </a:r>
            <a:r>
              <a:rPr sz="1920" b="0" i="0" lang="ur-PK">
                <a:solidFill>
                  <a:srgbClr val="15201E"/>
                </a:solidFill>
                <a:latin typeface="Segoe UI"/>
                <a:cs typeface="Noto Nastaliq Urdu"/>
              </a:rPr>
              <a:t> دن بغیر بہتری: معالج</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بگڑتی گھرگھراہٹ: فوراً رابطہ؛ شدید ہو تو </a:t>
            </a:r>
            <a:r>
              <a:rPr sz="1920" b="0" i="0" lang="en-US">
                <a:solidFill>
                  <a:srgbClr val="15201E"/>
                </a:solidFill>
                <a:latin typeface="Segoe UI"/>
              </a:rPr>
              <a:t>‎911‎</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ناک دھوتے بخار یا نکسیر: معالج سے ملیں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محرک کے بعد سانس میں دقت: ایپی نیفرین اور </a:t>
            </a:r>
            <a:r>
              <a:rPr sz="1728" b="0" i="0" lang="en-US">
                <a:solidFill>
                  <a:srgbClr val="0A3F3C"/>
                </a:solidFill>
                <a:latin typeface="Segoe UI"/>
              </a:rPr>
              <a:t>‎911‎</a:t>
            </a:r>
            <a:r>
              <a:rPr sz="1728" b="0" i="0" lang="ur-PK">
                <a:solidFill>
                  <a:srgbClr val="0A3F3C"/>
                </a:solidFill>
                <a:latin typeface="Segoe UI"/>
                <a:cs typeface="Noto Nastaliq Urdu"/>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Allergic rhinitis; U.S. Food and Drug Administration, Know Which Medication Is Right for Your Seasonal Allergies; U.S. Food and Drug Administration, Is Rinsing Your Sinuses With Neti Pots Safe?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محرک پہچانیں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سامنا کم کریں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اسٹیرائیڈ اسپرے روزانہ استعمال کریں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بند ناک کا اسپرے </a:t>
            </a:r>
            <a:r>
              <a:rPr sz="2111" b="0" i="0" lang="en-US">
                <a:solidFill>
                  <a:srgbClr val="15201E"/>
                </a:solidFill>
                <a:latin typeface="Segoe UI"/>
              </a:rPr>
              <a:t>‎3‎</a:t>
            </a:r>
            <a:r>
              <a:rPr sz="2111" b="0" i="0" lang="ur-PK">
                <a:solidFill>
                  <a:srgbClr val="15201E"/>
                </a:solidFill>
                <a:latin typeface="Segoe UI"/>
                <a:cs typeface="Noto Nastaliq Urdu"/>
              </a:rPr>
              <a:t> دن تک</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صرف محفوظ پانی سے دھوئیں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اپنا محرک پہچاننے سے شروع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CDC National Center for Health Statistics — Diagnosed Allergic Conditions in Adults: United States, 2021 (Data Brief 460)</a:t>
            </a:r>
          </a:p>
          <a:p>
            <a:pPr algn="l">
              <a:spcAft>
                <a:spcPts val="1200"/>
              </a:spcAft>
            </a:pPr>
            <a:r>
              <a:rPr sz="1600" b="0" i="0">
                <a:solidFill>
                  <a:srgbClr val="46524F"/>
                </a:solidFill>
                <a:latin typeface="Segoe UI"/>
              </a:rPr>
              <a:t>CDC National Center for Health Statistics — Diagnosed Allergic Conditions in Children Aged 0–17 Years: United States, 2021 (Data Brief 459)</a:t>
            </a:r>
          </a:p>
          <a:p>
            <a:pPr algn="l">
              <a:spcAft>
                <a:spcPts val="1200"/>
              </a:spcAft>
            </a:pPr>
            <a:r>
              <a:rPr sz="1600" b="0" i="0">
                <a:solidFill>
                  <a:srgbClr val="46524F"/>
                </a:solidFill>
                <a:latin typeface="Segoe UI"/>
              </a:rPr>
              <a:t>MedlinePlus — Allergic rhinitis</a:t>
            </a:r>
          </a:p>
          <a:p>
            <a:pPr algn="l">
              <a:spcAft>
                <a:spcPts val="1200"/>
              </a:spcAft>
            </a:pPr>
            <a:r>
              <a:rPr sz="1600" b="0" i="0">
                <a:solidFill>
                  <a:srgbClr val="46524F"/>
                </a:solidFill>
                <a:latin typeface="Segoe UI"/>
              </a:rPr>
              <a:t>MedlinePlus — Antihistamines for allergies</a:t>
            </a:r>
          </a:p>
          <a:p>
            <a:pPr algn="l">
              <a:spcAft>
                <a:spcPts val="1200"/>
              </a:spcAft>
            </a:pPr>
            <a:r>
              <a:rPr sz="1600" b="0" i="0">
                <a:solidFill>
                  <a:srgbClr val="46524F"/>
                </a:solidFill>
                <a:latin typeface="Segoe UI"/>
              </a:rPr>
              <a:t>MedlinePlus — Pseudoephedrine: MedlinePlus Drug Information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Anaphylaxis</a:t>
            </a:r>
          </a:p>
          <a:p>
            <a:pPr algn="l">
              <a:spcAft>
                <a:spcPts val="1200"/>
              </a:spcAft>
            </a:pPr>
            <a:r>
              <a:rPr sz="1600" b="0" i="0">
                <a:solidFill>
                  <a:srgbClr val="46524F"/>
                </a:solidFill>
                <a:latin typeface="Segoe UI"/>
              </a:rPr>
              <a:t>MedlinePlus — Sinusitis</a:t>
            </a:r>
          </a:p>
          <a:p>
            <a:pPr algn="l">
              <a:spcAft>
                <a:spcPts val="1200"/>
              </a:spcAft>
            </a:pPr>
            <a:r>
              <a:rPr sz="1600" b="0" i="0">
                <a:solidFill>
                  <a:srgbClr val="46524F"/>
                </a:solidFill>
                <a:latin typeface="Segoe UI"/>
              </a:rPr>
              <a:t>U.S. Food and Drug Administration — Know Which Medication Is Right for Your Seasonal Allergies</a:t>
            </a:r>
          </a:p>
          <a:p>
            <a:pPr algn="l">
              <a:spcAft>
                <a:spcPts val="1200"/>
              </a:spcAft>
            </a:pPr>
            <a:r>
              <a:rPr sz="1600" b="0" i="0">
                <a:solidFill>
                  <a:srgbClr val="46524F"/>
                </a:solidFill>
                <a:latin typeface="Segoe UI"/>
              </a:rPr>
              <a:t>U.S. Food and Drug Administration — Is Rinsing Your Sinuses With Neti Pots Safe?</a:t>
            </a:r>
          </a:p>
          <a:p>
            <a:pPr algn="l">
              <a:spcAft>
                <a:spcPts val="1200"/>
              </a:spcAft>
            </a:pPr>
            <a:r>
              <a:rPr sz="1600" b="0" i="0">
                <a:solidFill>
                  <a:srgbClr val="46524F"/>
                </a:solidFill>
                <a:latin typeface="Segoe UI"/>
              </a:rPr>
              <a:t>U.S. Centers for Disease Control and Prevention — Sinus Infection Basics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‎3‎</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الرجی اور سائنس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14</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محرکات جاننے کے لیے الرجی ٹیسٹ کروانا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کون سا اسپرے یا گولی میری علامات کے لیے بہترین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ڈیکونجسٹنٹ میرے بلڈ پریشر یا دل کی بیماری کے ساتھ محفوظ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سائنس انفیکشن میں اینٹی بائیوٹک کی ضرورت کب ہوتی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