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Percent of adults</c:v>
                </c:pt>
              </c:strCache>
            </c:strRef>
          </c:tx>
          <c:spPr>
            <a:solidFill>
              <a:srgbClr val="0E5753"/>
            </a:solidFill>
          </c:spPr>
          <c:cat>
            <c:strRef>
              <c:f>Sheet1!$A$2:$A$5</c:f>
              <c:strCache>
                <c:ptCount val="4"/>
                <c:pt idx="0">
                  <c:v>Food allergy</c:v>
                </c:pt>
                <c:pt idx="1">
                  <c:v>Eczema</c:v>
                </c:pt>
                <c:pt idx="2">
                  <c:v>Seasonal allergy</c:v>
                </c:pt>
                <c:pt idx="3">
                  <c:v>Any of the three</c:v>
                </c:pt>
              </c:strCache>
            </c:strRef>
          </c:cat>
          <c:val>
            <c:numRef>
              <c:f>Sheet1!$B$2:$B$5</c:f>
              <c:numCache>
                <c:formatCode>General</c:formatCode>
                <c:ptCount val="4"/>
                <c:pt idx="0">
                  <c:v>0.062</c:v>
                </c:pt>
                <c:pt idx="1">
                  <c:v>0.073</c:v>
                </c:pt>
                <c:pt idx="2">
                  <c:v>0.257</c:v>
                </c:pt>
                <c:pt idx="3">
                  <c:v>0.318</c:v>
                </c:pt>
              </c:numCache>
            </c:numRef>
          </c:val>
        </c:ser>
        <c:dLbls>
          <c:numFmt formatCode="0.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0.4"/>
          <c:min val="0.0"/>
        </c:scaling>
        <c:delete val="0"/>
        <c:axPos val="b"/>
        <c:majorGridlines>
          <c:spPr>
            <a:ln>
              <a:solidFill>
                <a:srgbClr val="DDD8CD"/>
              </a:solidFill>
            </a:ln>
          </c:spPr>
        </c:majorGridlines>
        <c:numFmt formatCode="0.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allergies and sinus problems: how common they are, reducing exposure first, choosing and using allergy medicines safely, why most sinus infections need no antibiotic, and how to rinse safely.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Weeks of stuffiness can come from allergy, from a sinus infection, or from the medicine itself: decongestant sprays used too long make congestion rebound. About a quarter of adults have a seasonal allergy.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2021, 31.8 percent of U.S. adults had a seasonal allergy, eczema or food allergy: 25.7 percent a seasonal allergy, 7.3 percent eczema and 6.2 percent a food allergy. Among children, 27.2 percent had at least one. These are national survey estimates.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best treatment is to avoid what triggers you. Know your triggers: pollen, mold, dander or dust. Hot, dry, windy days carry the most pollen. Showering before bed removes allergens from skin and hair. Then add a medicine chosen by symptom.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Less-drowsy antihistamines such as cetirizine, loratadine and fexofenadine help sneezing, itching and runny nose; avoid alcohol with them. Steroid nasal sprays are the most effective treatment for allergic rhinitis, and work best used every day. They can cause stinging or nosebleeds.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Decongestant nasal sprays should not be used for more than three days, because longer use makes congestion rebound. Before taking pseudoephedrine tablets, tell your doctor if you have high blood pressure, glaucoma, diabetes, prostate trouble, or thyroid or heart disease; it can cause a fast or irregular heartbeat.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Viruses cause most sinus infections, and most get better on their own. A warm compress and steam can ease pressure. See a provider for severe facial pain or symptoms lasting more than 10 days without improving. Your provider may suggest watching and waiting two to three days before deciding on an antibiotic.</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Sinus rinsing can remove dust and pollen and loosen mucus, but use only distilled, sterile, or tap water boiled for three to five minutes and cooled, used within 24 hours. Plain tap water is not safe. Wash the device and let it dry between uses.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Allergies often run in families. Seasonal allergies can trigger or worsen asthma and lead to sinus and ear infections. Symptoms often peak around 4 to 6 in the morning, so a bedtime antihistamine may help. Allergy shots can build tolerance over months to years. Testing can show what you react to.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called allergy a great masquerader and put reducing exposure ahead of medicines; current sources agree that allergies are common and that reducing exposure is the best first step. His claims that many unrelated diseases are really caused by undiagnosed allergy, and his oxygen model,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Anaphylaxis is life threatening: use epinephrine if available and call 911.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Name your trigger. Cut exposure. Use a steroid spray every day. Limit decongestant sprays to three days. And rinse only with safe water.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MedlinePlus — Meningitis; MedlinePlus — Orbital cellulitis; MedlinePlus — Asthma.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Allergies &amp; sinus problems: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Reduce exposure, choose the right medicine, rinse safely, and know when antibiotics help</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CDC National Center for Health Statistics, Diagnosed Allergic Conditions in Adults: United States, 2021 (Data Brief 460)</a:t>
            </a:r>
          </a:p>
        </p:txBody>
      </p:sp>
      <p:sp>
        <p:nvSpPr>
          <p:cNvPr id="7" name="TextBox 6"/>
          <p:cNvSpPr txBox="1"/>
          <p:nvPr/>
        </p:nvSpPr>
        <p:spPr>
          <a:xfrm>
            <a:off x="548640" y="1443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Stuffy for weeks: allergy, sinus infection, or the wrong spray?</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About a quarter of adults have a seasonal allergy. Here is how to cut exposure, which medicines suit which symptoms, why decongestant sprays backfire after a few days, how to rinse your sinuses safely, and why most sinus infections clear without antibiotics.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CDC National Center for Health Statistics, Diagnosed Allergic Conditions in Adults: United States, 2021 (Data Brief 460); CDC National Center for Health Statistics, Diagnosed Allergic Conditions in Children Aged 0–17 Years: United States, 2021 (Data Brief 459)</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About a quarter of adults have seasonal allergies</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U.S. adults with a diagnosed allergic condition, 2021</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Who was counted</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U.S. adults in household interviews for the 2021 National Health Interview Survey.</a:t>
            </a:r>
          </a:p>
          <a:p>
            <a:pPr algn="l">
              <a:spcAft>
                <a:spcPts val="937"/>
              </a:spcAft>
            </a:pPr>
            <a:r>
              <a:rPr sz="1250" b="0" i="0">
                <a:solidFill>
                  <a:srgbClr val="15201E"/>
                </a:solidFill>
                <a:latin typeface="Segoe UI"/>
              </a:rPr>
              <a:t>In children, 27.2% had at least one of these conditions.</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Survey estimates for the U.S. population, not a measurement of any patient or of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Survey estimates, not a description of any service.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Allergic rhinitis; U.S. Food and Drug Administration, Know Which Medication Is Right for Your Seasonal Allergies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Cut exposure before adding a medicine</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Know your triggers</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Pollen, mold, animal dander or dust.</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Watch the weather</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Hot, dry, windy days carry the most pollen.</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Shower before bed</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It removes allergens from skin and hair.</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Then add a medicine</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Choose by symptom, and ask your pharmacist.</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Shower before bed on high-pollen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Antihistamines for allergies; MedlinePlus, Allergic rhinitis; U.S. Food and Drug Administration, Know Which Medication Is Right for Your Seasonal Allergies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Steroid sprays work best; antihistamines help itch</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a:tableStyleId>{5C22544A-7EE6-4342-B048-85BDC9FD1C3A}</a:tableStyleId>
              </a:tblPr>
              <a:tblGrid>
                <a:gridCol w="3698138"/>
                <a:gridCol w="3698138"/>
                <a:gridCol w="3698138"/>
              </a:tblGrid>
              <a:tr h="640079">
                <a:tc>
                  <a:txBody>
                    <a:bodyPr/>
                    <a:lstStyle/>
                    <a:p>
                      <a:pPr algn="l"/>
                      <a:r>
                        <a:rPr sz="1400" b="1" i="0">
                          <a:solidFill>
                            <a:srgbClr val="46524F"/>
                          </a:solidFill>
                          <a:latin typeface="Segoe UI"/>
                        </a:rPr>
                        <a:t>Medicine</a:t>
                      </a:r>
                    </a:p>
                  </a:txBody>
                  <a:tcPr marL="128016" marR="128016" anchor="ctr">
                    <a:solidFill>
                      <a:srgbClr val="EFECE4"/>
                    </a:solidFill>
                  </a:tcPr>
                </a:tc>
                <a:tc>
                  <a:txBody>
                    <a:bodyPr/>
                    <a:lstStyle/>
                    <a:p>
                      <a:pPr algn="l"/>
                      <a:r>
                        <a:rPr sz="1400" b="1" i="0">
                          <a:solidFill>
                            <a:srgbClr val="46524F"/>
                          </a:solidFill>
                          <a:latin typeface="Segoe UI"/>
                        </a:rPr>
                        <a:t>Good for</a:t>
                      </a:r>
                    </a:p>
                  </a:txBody>
                  <a:tcPr marL="128016" marR="128016" anchor="ctr">
                    <a:solidFill>
                      <a:srgbClr val="EFECE4"/>
                    </a:solidFill>
                  </a:tcPr>
                </a:tc>
                <a:tc>
                  <a:txBody>
                    <a:bodyPr/>
                    <a:lstStyle/>
                    <a:p>
                      <a:pPr algn="l"/>
                      <a:r>
                        <a:rPr sz="1400" b="1" i="0">
                          <a:solidFill>
                            <a:srgbClr val="46524F"/>
                          </a:solidFill>
                          <a:latin typeface="Segoe UI"/>
                        </a:rPr>
                        <a:t>Know this</a:t>
                      </a:r>
                    </a:p>
                  </a:txBody>
                  <a:tcPr marL="128016" marR="128016" anchor="ctr">
                    <a:solidFill>
                      <a:srgbClr val="EFECE4"/>
                    </a:solidFill>
                  </a:tcPr>
                </a:tc>
              </a:tr>
              <a:tr h="640079">
                <a:tc>
                  <a:txBody>
                    <a:bodyPr/>
                    <a:lstStyle/>
                    <a:p>
                      <a:pPr algn="l"/>
                      <a:r>
                        <a:rPr sz="1900" b="1" i="0">
                          <a:solidFill>
                            <a:srgbClr val="15201E"/>
                          </a:solidFill>
                          <a:latin typeface="Segoe UI"/>
                        </a:rPr>
                        <a:t>Less-drowsy antihistamines (cetirizine, loratadine, fexofenadine)</a:t>
                      </a:r>
                    </a:p>
                  </a:txBody>
                  <a:tcPr marL="128016" marR="128016" anchor="ctr">
                    <a:solidFill>
                      <a:srgbClr val="FFFFFF"/>
                    </a:solidFill>
                  </a:tcPr>
                </a:tc>
                <a:tc>
                  <a:txBody>
                    <a:bodyPr/>
                    <a:lstStyle/>
                    <a:p>
                      <a:pPr algn="l"/>
                      <a:r>
                        <a:rPr sz="1900" b="0" i="0">
                          <a:solidFill>
                            <a:srgbClr val="15201E"/>
                          </a:solidFill>
                          <a:latin typeface="Segoe UI"/>
                        </a:rPr>
                        <a:t>Sneezing, itching, runny nose.</a:t>
                      </a:r>
                    </a:p>
                  </a:txBody>
                  <a:tcPr marL="128016" marR="128016" anchor="ctr">
                    <a:solidFill>
                      <a:srgbClr val="F6ECDB"/>
                    </a:solidFill>
                  </a:tcPr>
                </a:tc>
                <a:tc>
                  <a:txBody>
                    <a:bodyPr/>
                    <a:lstStyle/>
                    <a:p>
                      <a:pPr algn="l"/>
                      <a:r>
                        <a:rPr sz="1900" b="0" i="0">
                          <a:solidFill>
                            <a:srgbClr val="15201E"/>
                          </a:solidFill>
                          <a:latin typeface="Segoe UI"/>
                        </a:rPr>
                        <a:t>No alcohol; check how it affects you before driving.</a:t>
                      </a:r>
                    </a:p>
                  </a:txBody>
                  <a:tcPr marL="128016" marR="128016" anchor="ctr">
                    <a:solidFill>
                      <a:srgbClr val="FFFFFF"/>
                    </a:solidFill>
                  </a:tcPr>
                </a:tc>
              </a:tr>
              <a:tr h="640081">
                <a:tc>
                  <a:txBody>
                    <a:bodyPr/>
                    <a:lstStyle/>
                    <a:p>
                      <a:pPr algn="l"/>
                      <a:r>
                        <a:rPr sz="1900" b="1" i="0">
                          <a:solidFill>
                            <a:srgbClr val="15201E"/>
                          </a:solidFill>
                          <a:latin typeface="Segoe UI"/>
                        </a:rPr>
                        <a:t>Steroid nasal sprays</a:t>
                      </a:r>
                    </a:p>
                  </a:txBody>
                  <a:tcPr marL="128016" marR="128016" anchor="ctr">
                    <a:solidFill>
                      <a:srgbClr val="FFFFFF"/>
                    </a:solidFill>
                  </a:tcPr>
                </a:tc>
                <a:tc>
                  <a:txBody>
                    <a:bodyPr/>
                    <a:lstStyle/>
                    <a:p>
                      <a:pPr algn="l"/>
                      <a:r>
                        <a:rPr sz="1900" b="0" i="0">
                          <a:solidFill>
                            <a:srgbClr val="15201E"/>
                          </a:solidFill>
                          <a:latin typeface="Segoe UI"/>
                        </a:rPr>
                        <a:t>The most effective treatment for allergic rhinitis.</a:t>
                      </a:r>
                    </a:p>
                  </a:txBody>
                  <a:tcPr marL="128016" marR="128016" anchor="ctr">
                    <a:solidFill>
                      <a:srgbClr val="F6ECDB"/>
                    </a:solidFill>
                  </a:tcPr>
                </a:tc>
                <a:tc>
                  <a:txBody>
                    <a:bodyPr/>
                    <a:lstStyle/>
                    <a:p>
                      <a:pPr algn="l"/>
                      <a:r>
                        <a:rPr sz="1900" b="0" i="0">
                          <a:solidFill>
                            <a:srgbClr val="15201E"/>
                          </a:solidFill>
                          <a:latin typeface="Segoe UI"/>
                        </a:rPr>
                        <a:t>Work best used every day; can cause stinging or nosebleeds.</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Use a steroid spray every day for full effect.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Allergic rhinitis; U.S. Food and Drug Administration, Know Which Medication Is Right for Your Seasonal Allergies; MedlinePlus, Pseudoephedrine: MedlinePlus Drug Information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Decongestants need limits and caution</a:t>
            </a:r>
          </a:p>
        </p:txBody>
      </p:sp>
      <p:graphicFrame>
        <p:nvGraphicFramePr>
          <p:cNvPr id="8" name="Table 7"/>
          <p:cNvGraphicFramePr>
            <a:graphicFrameLocks noGrp="1"/>
          </p:cNvGraphicFramePr>
          <p:nvPr/>
        </p:nvGraphicFramePr>
        <p:xfrm>
          <a:off x="548640" y="1783080"/>
          <a:ext cx="11094413" cy="1920239"/>
        </p:xfrm>
        <a:graphic>
          <a:graphicData uri="http://schemas.openxmlformats.org/drawingml/2006/table">
            <a:tbl>
              <a:tblPr firstRow="1" bandRow="0">
                <a:tableStyleId>{5C22544A-7EE6-4342-B048-85BDC9FD1C3A}</a:tableStyleId>
              </a:tblPr>
              <a:tblGrid>
                <a:gridCol w="3298339"/>
                <a:gridCol w="2998490"/>
                <a:gridCol w="4797584"/>
              </a:tblGrid>
              <a:tr h="640079">
                <a:tc>
                  <a:txBody>
                    <a:bodyPr/>
                    <a:lstStyle/>
                    <a:p>
                      <a:pPr algn="l"/>
                      <a:r>
                        <a:rPr sz="1400" b="1" i="0">
                          <a:solidFill>
                            <a:srgbClr val="46524F"/>
                          </a:solidFill>
                          <a:latin typeface="Segoe UI"/>
                        </a:rPr>
                        <a:t>Medicine</a:t>
                      </a:r>
                    </a:p>
                  </a:txBody>
                  <a:tcPr marL="128016" marR="128016" anchor="ctr">
                    <a:solidFill>
                      <a:srgbClr val="EFECE4"/>
                    </a:solidFill>
                  </a:tcPr>
                </a:tc>
                <a:tc>
                  <a:txBody>
                    <a:bodyPr/>
                    <a:lstStyle/>
                    <a:p>
                      <a:pPr algn="l"/>
                      <a:r>
                        <a:rPr sz="1400" b="1" i="0">
                          <a:solidFill>
                            <a:srgbClr val="46524F"/>
                          </a:solidFill>
                          <a:latin typeface="Segoe UI"/>
                        </a:rPr>
                        <a:t>Good for</a:t>
                      </a:r>
                    </a:p>
                  </a:txBody>
                  <a:tcPr marL="128016" marR="128016" anchor="ctr">
                    <a:solidFill>
                      <a:srgbClr val="EFECE4"/>
                    </a:solidFill>
                  </a:tcPr>
                </a:tc>
                <a:tc>
                  <a:txBody>
                    <a:bodyPr/>
                    <a:lstStyle/>
                    <a:p>
                      <a:pPr algn="l"/>
                      <a:r>
                        <a:rPr sz="1400" b="1" i="0">
                          <a:solidFill>
                            <a:srgbClr val="46524F"/>
                          </a:solidFill>
                          <a:latin typeface="Segoe UI"/>
                        </a:rPr>
                        <a:t>Know this</a:t>
                      </a:r>
                    </a:p>
                  </a:txBody>
                  <a:tcPr marL="128016" marR="128016" anchor="ctr">
                    <a:solidFill>
                      <a:srgbClr val="EFECE4"/>
                    </a:solidFill>
                  </a:tcPr>
                </a:tc>
              </a:tr>
              <a:tr h="640079">
                <a:tc>
                  <a:txBody>
                    <a:bodyPr/>
                    <a:lstStyle/>
                    <a:p>
                      <a:pPr algn="l"/>
                      <a:r>
                        <a:rPr sz="1900" b="1" i="0">
                          <a:solidFill>
                            <a:srgbClr val="15201E"/>
                          </a:solidFill>
                          <a:latin typeface="Segoe UI"/>
                        </a:rPr>
                        <a:t>Decongestant nasal sprays</a:t>
                      </a:r>
                    </a:p>
                  </a:txBody>
                  <a:tcPr marL="128016" marR="128016" anchor="ctr">
                    <a:solidFill>
                      <a:srgbClr val="FFFFFF"/>
                    </a:solidFill>
                  </a:tcPr>
                </a:tc>
                <a:tc>
                  <a:txBody>
                    <a:bodyPr/>
                    <a:lstStyle/>
                    <a:p>
                      <a:pPr algn="l"/>
                      <a:r>
                        <a:rPr sz="1900" b="0" i="0">
                          <a:solidFill>
                            <a:srgbClr val="15201E"/>
                          </a:solidFill>
                          <a:latin typeface="Segoe UI"/>
                        </a:rPr>
                        <a:t>Short-term stuffiness.</a:t>
                      </a:r>
                    </a:p>
                  </a:txBody>
                  <a:tcPr marL="128016" marR="128016" anchor="ctr">
                    <a:solidFill>
                      <a:srgbClr val="F6ECDB"/>
                    </a:solidFill>
                  </a:tcPr>
                </a:tc>
                <a:tc>
                  <a:txBody>
                    <a:bodyPr/>
                    <a:lstStyle/>
                    <a:p>
                      <a:pPr algn="l"/>
                      <a:r>
                        <a:rPr sz="1900" b="0" i="0">
                          <a:solidFill>
                            <a:srgbClr val="15201E"/>
                          </a:solidFill>
                          <a:latin typeface="Segoe UI"/>
                        </a:rPr>
                        <a:t>No more than 3 days, or congestion rebounds.</a:t>
                      </a:r>
                    </a:p>
                  </a:txBody>
                  <a:tcPr marL="128016" marR="128016" anchor="ctr">
                    <a:solidFill>
                      <a:srgbClr val="FFFFFF"/>
                    </a:solidFill>
                  </a:tcPr>
                </a:tc>
              </a:tr>
              <a:tr h="640081">
                <a:tc>
                  <a:txBody>
                    <a:bodyPr/>
                    <a:lstStyle/>
                    <a:p>
                      <a:pPr algn="l"/>
                      <a:r>
                        <a:rPr sz="1900" b="1" i="0">
                          <a:solidFill>
                            <a:srgbClr val="15201E"/>
                          </a:solidFill>
                          <a:latin typeface="Segoe UI"/>
                        </a:rPr>
                        <a:t>Pseudoephedrine tablets</a:t>
                      </a:r>
                    </a:p>
                  </a:txBody>
                  <a:tcPr marL="128016" marR="128016" anchor="ctr">
                    <a:solidFill>
                      <a:srgbClr val="FFFFFF"/>
                    </a:solidFill>
                  </a:tcPr>
                </a:tc>
                <a:tc>
                  <a:txBody>
                    <a:bodyPr/>
                    <a:lstStyle/>
                    <a:p>
                      <a:pPr algn="l"/>
                      <a:r>
                        <a:rPr sz="1900" b="0" i="0">
                          <a:solidFill>
                            <a:srgbClr val="15201E"/>
                          </a:solidFill>
                          <a:latin typeface="Segoe UI"/>
                        </a:rPr>
                        <a:t>Stuffiness.</a:t>
                      </a:r>
                    </a:p>
                  </a:txBody>
                  <a:tcPr marL="128016" marR="128016" anchor="ctr">
                    <a:solidFill>
                      <a:srgbClr val="F6ECDB"/>
                    </a:solidFill>
                  </a:tcPr>
                </a:tc>
                <a:tc>
                  <a:txBody>
                    <a:bodyPr/>
                    <a:lstStyle/>
                    <a:p>
                      <a:pPr algn="l"/>
                      <a:r>
                        <a:rPr sz="1900" b="0" i="0">
                          <a:solidFill>
                            <a:srgbClr val="15201E"/>
                          </a:solidFill>
                          <a:latin typeface="Segoe UI"/>
                        </a:rPr>
                        <a:t>Tell your doctor first if you have high blood pressure or heart disease.</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Decongestant sprays: three days at most.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Centers for Disease Control and Prevention, Sinus Infection Basics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Most sinus infections clear without antibiotics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Usually a virus</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Viruses cause most sinus infections.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Ease the pressure</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 warm compress and steam can help.</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Know when to call</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Severe facial pain, or over 10 days without improving.</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Antibiotics only if needed</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Your provider may watch and wait 2 to 3 days.</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See a provider after 10 days without improvement.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Food and Drug Administration, Is Rinsing Your Sinuses With Neti Pots Safe?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Rinse only with safe water</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Safe water</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Distilled or sterile water.</a:t>
            </a:r>
          </a:p>
          <a:p>
            <a:pPr algn="l">
              <a:spcAft>
                <a:spcPts val="1350"/>
              </a:spcAft>
            </a:pPr>
            <a:r>
              <a:rPr sz="1800" b="0" i="0">
                <a:solidFill>
                  <a:srgbClr val="15201E"/>
                </a:solidFill>
                <a:latin typeface="Segoe UI"/>
              </a:rPr>
              <a:t>Tap water boiled 3 to 5 minutes, cooled, used within 24 hours.</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Not safe</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Plain tap water.</a:t>
            </a:r>
          </a:p>
          <a:p>
            <a:pPr algn="l">
              <a:spcAft>
                <a:spcPts val="1350"/>
              </a:spcAft>
            </a:pPr>
            <a:r>
              <a:rPr sz="1800" b="0" i="0">
                <a:solidFill>
                  <a:srgbClr val="15201E"/>
                </a:solidFill>
                <a:latin typeface="Segoe UI"/>
              </a:rPr>
              <a:t>A device that was not washed and dried.</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Never use plain tap water in a nasal rinse.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Allergic rhinitis; U.S. Food and Drug Administration, Know Which Medication Is Right for Your Seasonal Allergies; MedlinePlus, Antihistamines for allergies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Allergies affect more than the nose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They often run in families.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They can trigger or worsen asthma.</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Symptoms peak around 4 to 6 a.m.</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Allergy shots can build tolerance.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Testing can show what you react to.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CDC National Center for Health Statistics, Diagnosed Allergic Conditions in Adults: United States, 2021 (Data Brief 460); MedlinePlus, Allergic rhinitis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6916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691639"/>
          </a:xfrm>
          <a:prstGeom prst="rect">
            <a:avLst/>
          </a:prstGeom>
          <a:noFill/>
        </p:spPr>
        <p:txBody>
          <a:bodyPr wrap="square" lIns="18288" rIns="18288" tIns="18288" bIns="18288" anchor="t">
            <a:spAutoFit/>
          </a:bodyPr>
          <a:lstStyle/>
          <a:p>
            <a:pPr algn="l"/>
            <a:r>
              <a:rPr sz="3400" b="0" i="0">
                <a:solidFill>
                  <a:srgbClr val="0A3F3C"/>
                </a:solidFill>
                <a:latin typeface="Georgia"/>
              </a:rPr>
              <a:t>“Allergy is a great masquerader of the immune system.”</a:t>
            </a:r>
          </a:p>
        </p:txBody>
      </p:sp>
      <p:sp>
        <p:nvSpPr>
          <p:cNvPr id="10" name="TextBox 9"/>
          <p:cNvSpPr txBox="1"/>
          <p:nvPr/>
        </p:nvSpPr>
        <p:spPr>
          <a:xfrm>
            <a:off x="868680" y="3017520"/>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2014-07-08</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Allergy is common</a:t>
            </a:r>
          </a:p>
          <a:p>
            <a:pPr algn="l">
              <a:spcAft>
                <a:spcPts val="1275"/>
              </a:spcAft>
            </a:pPr>
            <a:r>
              <a:rPr sz="1700" b="0" i="0">
                <a:solidFill>
                  <a:srgbClr val="15201E"/>
                </a:solidFill>
                <a:latin typeface="Segoe UI"/>
              </a:rPr>
              <a:t>Reduce exposure first</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Allergy as the hidden cause of many diseases</a:t>
            </a:r>
          </a:p>
          <a:p>
            <a:pPr algn="l">
              <a:spcAft>
                <a:spcPts val="1275"/>
              </a:spcAft>
            </a:pPr>
            <a:r>
              <a:rPr sz="1700" b="0" i="0">
                <a:solidFill>
                  <a:srgbClr val="15201E"/>
                </a:solidFill>
                <a:latin typeface="Segoe UI"/>
              </a:rPr>
              <a:t>The "oxygen homeostasis" model</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exposure-first point fits; his hidden-cause claims lack support.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Breathing trouble or swelling after a trigger: epinephrine,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Stiff neck or eye swelling with sinus pain: emergency</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Severe face pain or 10+ days unimproved: see a provider</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Worsening wheeze: call right away; severe, 911</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Fever or nosebleeds while rinsing: see a provider</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Breathing trouble after a trigger: epinephrine and 911.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Allergic rhinitis; U.S. Food and Drug Administration, Know Which Medication Is Right for Your Seasonal Allergies; U.S. Food and Drug Administration, Is Rinsing Your Sinuses With Neti Pots Safe?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Name your trigger</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Cut exposure</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Use a steroid spray every day</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Limit decongestant sprays to 3 days</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Rinse only with safe water</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naming your trigger.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CDC National Center for Health Statistics — Diagnosed Allergic Conditions in Adults: United States, 2021 (Data Brief 460)</a:t>
            </a:r>
          </a:p>
          <a:p>
            <a:pPr algn="l">
              <a:spcAft>
                <a:spcPts val="1200"/>
              </a:spcAft>
            </a:pPr>
            <a:r>
              <a:rPr sz="1600" b="0" i="0">
                <a:solidFill>
                  <a:srgbClr val="46524F"/>
                </a:solidFill>
                <a:latin typeface="Segoe UI"/>
              </a:rPr>
              <a:t>CDC National Center for Health Statistics — Diagnosed Allergic Conditions in Children Aged 0–17 Years: United States, 2021 (Data Brief 459)</a:t>
            </a:r>
          </a:p>
          <a:p>
            <a:pPr algn="l">
              <a:spcAft>
                <a:spcPts val="1200"/>
              </a:spcAft>
            </a:pPr>
            <a:r>
              <a:rPr sz="1600" b="0" i="0">
                <a:solidFill>
                  <a:srgbClr val="46524F"/>
                </a:solidFill>
                <a:latin typeface="Segoe UI"/>
              </a:rPr>
              <a:t>MedlinePlus — Allergic rhinitis</a:t>
            </a:r>
          </a:p>
          <a:p>
            <a:pPr algn="l">
              <a:spcAft>
                <a:spcPts val="1200"/>
              </a:spcAft>
            </a:pPr>
            <a:r>
              <a:rPr sz="1600" b="0" i="0">
                <a:solidFill>
                  <a:srgbClr val="46524F"/>
                </a:solidFill>
                <a:latin typeface="Segoe UI"/>
              </a:rPr>
              <a:t>MedlinePlus — Antihistamines for allergies</a:t>
            </a:r>
          </a:p>
          <a:p>
            <a:pPr algn="l">
              <a:spcAft>
                <a:spcPts val="1200"/>
              </a:spcAft>
            </a:pPr>
            <a:r>
              <a:rPr sz="1600" b="0" i="0">
                <a:solidFill>
                  <a:srgbClr val="46524F"/>
                </a:solidFill>
                <a:latin typeface="Segoe UI"/>
              </a:rPr>
              <a:t>MedlinePlus — Pseudoephedrine: MedlinePlus Drug Information</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Anaphylaxis</a:t>
            </a:r>
          </a:p>
          <a:p>
            <a:pPr algn="l">
              <a:spcAft>
                <a:spcPts val="1200"/>
              </a:spcAft>
            </a:pPr>
            <a:r>
              <a:rPr sz="1600" b="0" i="0">
                <a:solidFill>
                  <a:srgbClr val="46524F"/>
                </a:solidFill>
                <a:latin typeface="Segoe UI"/>
              </a:rPr>
              <a:t>MedlinePlus — Sinusitis</a:t>
            </a:r>
          </a:p>
          <a:p>
            <a:pPr algn="l">
              <a:spcAft>
                <a:spcPts val="1200"/>
              </a:spcAft>
            </a:pPr>
            <a:r>
              <a:rPr sz="1600" b="0" i="0">
                <a:solidFill>
                  <a:srgbClr val="46524F"/>
                </a:solidFill>
                <a:latin typeface="Segoe UI"/>
              </a:rPr>
              <a:t>U.S. Food and Drug Administration — Know Which Medication Is Right for Your Seasonal Allergies</a:t>
            </a:r>
          </a:p>
          <a:p>
            <a:pPr algn="l">
              <a:spcAft>
                <a:spcPts val="1200"/>
              </a:spcAft>
            </a:pPr>
            <a:r>
              <a:rPr sz="1600" b="0" i="0">
                <a:solidFill>
                  <a:srgbClr val="46524F"/>
                </a:solidFill>
                <a:latin typeface="Segoe UI"/>
              </a:rPr>
              <a:t>U.S. Food and Drug Administration — Is Rinsing Your Sinuses With Neti Pots Safe?</a:t>
            </a:r>
          </a:p>
          <a:p>
            <a:pPr algn="l">
              <a:spcAft>
                <a:spcPts val="1200"/>
              </a:spcAft>
            </a:pPr>
            <a:r>
              <a:rPr sz="1600" b="0" i="0">
                <a:solidFill>
                  <a:srgbClr val="46524F"/>
                </a:solidFill>
                <a:latin typeface="Segoe UI"/>
              </a:rPr>
              <a:t>U.S. Centers for Disease Control and Prevention — Sinus Infection Basics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3 more warning-sign sources.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ALLERGIES &amp; SINUS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14</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I have allergy testing to find my triggers?</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spray or tablet suits my symptoms best?</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 decongestant safe with my blood pressure or heart condition?</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When would a sinus infection need an antibiotic?</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